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056" r:id="rId1"/>
  </p:sldMasterIdLst>
  <p:notesMasterIdLst>
    <p:notesMasterId r:id="rId92"/>
  </p:notesMasterIdLst>
  <p:handoutMasterIdLst>
    <p:handoutMasterId r:id="rId93"/>
  </p:handoutMasterIdLst>
  <p:sldIdLst>
    <p:sldId id="256" r:id="rId2"/>
    <p:sldId id="260" r:id="rId3"/>
    <p:sldId id="259" r:id="rId4"/>
    <p:sldId id="261" r:id="rId5"/>
    <p:sldId id="265" r:id="rId6"/>
    <p:sldId id="262" r:id="rId7"/>
    <p:sldId id="287" r:id="rId8"/>
    <p:sldId id="288" r:id="rId9"/>
    <p:sldId id="289" r:id="rId10"/>
    <p:sldId id="290" r:id="rId11"/>
    <p:sldId id="293" r:id="rId12"/>
    <p:sldId id="294" r:id="rId13"/>
    <p:sldId id="295" r:id="rId14"/>
    <p:sldId id="296" r:id="rId15"/>
    <p:sldId id="297" r:id="rId16"/>
    <p:sldId id="415" r:id="rId17"/>
    <p:sldId id="416" r:id="rId18"/>
    <p:sldId id="298" r:id="rId19"/>
    <p:sldId id="335" r:id="rId20"/>
    <p:sldId id="417" r:id="rId21"/>
    <p:sldId id="267" r:id="rId22"/>
    <p:sldId id="437" r:id="rId23"/>
    <p:sldId id="418" r:id="rId24"/>
    <p:sldId id="337" r:id="rId25"/>
    <p:sldId id="302" r:id="rId26"/>
    <p:sldId id="304" r:id="rId27"/>
    <p:sldId id="421" r:id="rId28"/>
    <p:sldId id="422" r:id="rId29"/>
    <p:sldId id="305" r:id="rId30"/>
    <p:sldId id="425" r:id="rId31"/>
    <p:sldId id="424" r:id="rId32"/>
    <p:sldId id="427" r:id="rId33"/>
    <p:sldId id="307" r:id="rId34"/>
    <p:sldId id="308" r:id="rId35"/>
    <p:sldId id="309" r:id="rId36"/>
    <p:sldId id="310" r:id="rId37"/>
    <p:sldId id="311" r:id="rId38"/>
    <p:sldId id="358" r:id="rId39"/>
    <p:sldId id="276" r:id="rId40"/>
    <p:sldId id="354" r:id="rId41"/>
    <p:sldId id="370" r:id="rId42"/>
    <p:sldId id="371" r:id="rId43"/>
    <p:sldId id="277" r:id="rId44"/>
    <p:sldId id="312" r:id="rId45"/>
    <p:sldId id="313" r:id="rId46"/>
    <p:sldId id="278" r:id="rId47"/>
    <p:sldId id="281" r:id="rId48"/>
    <p:sldId id="285" r:id="rId49"/>
    <p:sldId id="323" r:id="rId50"/>
    <p:sldId id="372" r:id="rId51"/>
    <p:sldId id="373" r:id="rId52"/>
    <p:sldId id="340" r:id="rId53"/>
    <p:sldId id="343" r:id="rId54"/>
    <p:sldId id="344" r:id="rId55"/>
    <p:sldId id="345" r:id="rId56"/>
    <p:sldId id="346" r:id="rId57"/>
    <p:sldId id="347" r:id="rId58"/>
    <p:sldId id="348" r:id="rId59"/>
    <p:sldId id="386" r:id="rId60"/>
    <p:sldId id="350" r:id="rId61"/>
    <p:sldId id="314" r:id="rId62"/>
    <p:sldId id="429" r:id="rId63"/>
    <p:sldId id="430" r:id="rId64"/>
    <p:sldId id="394" r:id="rId65"/>
    <p:sldId id="401" r:id="rId66"/>
    <p:sldId id="397" r:id="rId67"/>
    <p:sldId id="398" r:id="rId68"/>
    <p:sldId id="402" r:id="rId69"/>
    <p:sldId id="316" r:id="rId70"/>
    <p:sldId id="317" r:id="rId71"/>
    <p:sldId id="318" r:id="rId72"/>
    <p:sldId id="319" r:id="rId73"/>
    <p:sldId id="320" r:id="rId74"/>
    <p:sldId id="380" r:id="rId75"/>
    <p:sldId id="363" r:id="rId76"/>
    <p:sldId id="377" r:id="rId77"/>
    <p:sldId id="378" r:id="rId78"/>
    <p:sldId id="431" r:id="rId79"/>
    <p:sldId id="413" r:id="rId80"/>
    <p:sldId id="406" r:id="rId81"/>
    <p:sldId id="409" r:id="rId82"/>
    <p:sldId id="410" r:id="rId83"/>
    <p:sldId id="412" r:id="rId84"/>
    <p:sldId id="432" r:id="rId85"/>
    <p:sldId id="434" r:id="rId86"/>
    <p:sldId id="360" r:id="rId87"/>
    <p:sldId id="435" r:id="rId88"/>
    <p:sldId id="436" r:id="rId89"/>
    <p:sldId id="420" r:id="rId90"/>
    <p:sldId id="383" r:id="rId9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74333" autoAdjust="0"/>
  </p:normalViewPr>
  <p:slideViewPr>
    <p:cSldViewPr>
      <p:cViewPr>
        <p:scale>
          <a:sx n="66" d="100"/>
          <a:sy n="66" d="100"/>
        </p:scale>
        <p:origin x="-65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31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791B9-774A-41E3-AAAB-006190EC22A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80C3A-F9A6-47B6-9A21-A9A4D1613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BE734-1359-49A6-A377-69C030C885B2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BCD4-0953-4E01-AD1C-4EE3E2E108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BCD4-0953-4E01-AD1C-4EE3E2E108E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Hibernating and stunned myocardium. A, Brief episode of ischemia caused by thrombosis and/or vasoconstriction. B, Episode of silent ischemia caused by recurrent thrombosis and/or vasoconstriction. In this case, each episode is followed by a brief period of stunning (flow-function mismatch). C, Hibernation in a patient with severe fixed coronary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stenosis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Function is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downregulated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match flow and recovers immediately after flow is restored. D, This is more likely to be a real situation in a patient with severe coronary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stenosis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is more likely that coronary flow will fluctuate continuously because of severe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epicardial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stenosis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a loss of local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autoregulation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Thus, myocardium may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downregulate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its function to a low level to achieve a metabolic balance between demand and supply. In many situations (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exercise, stress, patient with a history of unstable angina), this balance may be continuously upset by recurrent reduction of flow followed by stunning. In these situations, a deficit in function results from a complex combination of hibernation, ischemic dysfunction, and stunning.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BCD4-0953-4E01-AD1C-4EE3E2E108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BCD4-0953-4E01-AD1C-4EE3E2E108E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patient with reversible dysfunction had severe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hypokinesia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anteroseptal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wall (arrows), and this area was not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hyperenhanced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revascularization. The contractility of the wall improved after revascularization. The patient with irreversible dysfunction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akinesia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anterolateral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wall (arrows), and this area was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hyperenhanced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revascularization. The contractility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wall did not improve after revascularization.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BCD4-0953-4E01-AD1C-4EE3E2E108E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71AC28-3F01-41AE-A8DD-401798A3CD3A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620F116-580F-4A2B-B038-44FA7D48A7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?term=%22Hage%20FG%22%5bAuthor%5d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://www.medical.siemens.com/siemens/en_US/rg_marcom_FBAs/images/presskits/SNM2006/ccamcclearclinicalimage_sp6.jpg"/>
          <p:cNvPicPr>
            <a:picLocks noChangeAspect="1" noChangeArrowheads="1"/>
          </p:cNvPicPr>
          <p:nvPr/>
        </p:nvPicPr>
        <p:blipFill>
          <a:blip r:embed="rId2" cstate="print">
            <a:lum bright="89000" contrast="-90000"/>
          </a:blip>
          <a:srcRect l="1460" t="1924" r="9489" b="4765"/>
          <a:stretch>
            <a:fillRect/>
          </a:stretch>
        </p:blipFill>
        <p:spPr bwMode="auto">
          <a:xfrm>
            <a:off x="0" y="0"/>
            <a:ext cx="9296400" cy="7391400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8229600" cy="1470025"/>
          </a:xfrm>
          <a:noFill/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Myocardial stunning and hibernation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724400"/>
            <a:ext cx="6400800" cy="1600200"/>
          </a:xfrm>
        </p:spPr>
        <p:txBody>
          <a:bodyPr>
            <a:normAutofit/>
          </a:bodyPr>
          <a:lstStyle/>
          <a:p>
            <a:endParaRPr lang="en-US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5135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/>
              <a:t>Irreversible Injury</a:t>
            </a:r>
            <a:endParaRPr lang="en-US" sz="2400" u="sng" dirty="0"/>
          </a:p>
        </p:txBody>
      </p:sp>
      <p:sp>
        <p:nvSpPr>
          <p:cNvPr id="3" name="Rectangle 2"/>
          <p:cNvSpPr/>
          <p:nvPr/>
        </p:nvSpPr>
        <p:spPr>
          <a:xfrm>
            <a:off x="304800" y="1295400"/>
            <a:ext cx="861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Begins in the </a:t>
            </a:r>
            <a:r>
              <a:rPr lang="en-US" sz="2000" dirty="0" err="1" smtClean="0"/>
              <a:t>subendocardial</a:t>
            </a:r>
            <a:r>
              <a:rPr lang="en-US" sz="2000" dirty="0" smtClean="0"/>
              <a:t> tissue and progresses towards the</a:t>
            </a:r>
          </a:p>
          <a:p>
            <a:r>
              <a:rPr lang="en-US" sz="2000" dirty="0" err="1" smtClean="0"/>
              <a:t>subepicardium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304800" y="2438400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In humans, it may take as long as 6–12 hr for complete infarction of the myocardium at risk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the necrotic changes are usually evident, about 4–12 hr after onset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This may include the </a:t>
            </a:r>
            <a:r>
              <a:rPr lang="en-US" sz="2000" dirty="0" err="1" smtClean="0"/>
              <a:t>denaturation</a:t>
            </a:r>
            <a:r>
              <a:rPr lang="en-US" sz="2000" dirty="0" smtClean="0"/>
              <a:t> of </a:t>
            </a:r>
            <a:r>
              <a:rPr lang="en-US" sz="2000" dirty="0" err="1" smtClean="0"/>
              <a:t>cytoplasmic</a:t>
            </a:r>
            <a:r>
              <a:rPr lang="en-US" sz="2000" dirty="0" smtClean="0"/>
              <a:t> proteins, swelling, and enzymatic digestion of organelles and the </a:t>
            </a:r>
            <a:r>
              <a:rPr lang="en-US" sz="2000" dirty="0" err="1" smtClean="0"/>
              <a:t>sarcolemma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62001"/>
            <a:ext cx="7772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latin typeface="Calibri" pitchFamily="34" charset="0"/>
              </a:rPr>
              <a:t>Viable myocardium </a:t>
            </a:r>
            <a:r>
              <a:rPr lang="en-US" sz="2000" dirty="0" smtClean="0">
                <a:latin typeface="Calibri" pitchFamily="34" charset="0"/>
              </a:rPr>
              <a:t>must have the </a:t>
            </a:r>
            <a:r>
              <a:rPr lang="en-US" sz="2000" u="sng" dirty="0" smtClean="0">
                <a:latin typeface="Calibri" pitchFamily="34" charset="0"/>
              </a:rPr>
              <a:t>following characteristics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Calibri" pitchFamily="34" charset="0"/>
              </a:rPr>
              <a:t>The ability to generate HEP (</a:t>
            </a:r>
            <a:r>
              <a:rPr lang="en-US" sz="2000" dirty="0" err="1" smtClean="0">
                <a:latin typeface="Calibri" pitchFamily="34" charset="0"/>
              </a:rPr>
              <a:t>PCr</a:t>
            </a:r>
            <a:r>
              <a:rPr lang="en-US" sz="2000" dirty="0" smtClean="0">
                <a:latin typeface="Calibri" pitchFamily="34" charset="0"/>
              </a:rPr>
              <a:t> and ATP) 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Calibri" pitchFamily="34" charset="0"/>
              </a:rPr>
              <a:t>Have an intact </a:t>
            </a:r>
            <a:r>
              <a:rPr lang="en-US" sz="2000" dirty="0" err="1" smtClean="0">
                <a:latin typeface="Calibri" pitchFamily="34" charset="0"/>
              </a:rPr>
              <a:t>sarcolemma</a:t>
            </a:r>
            <a:r>
              <a:rPr lang="en-US" sz="2000" dirty="0" smtClean="0">
                <a:latin typeface="Calibri" pitchFamily="34" charset="0"/>
              </a:rPr>
              <a:t>, in order to maintain ionic/electrochemical gradients, and </a:t>
            </a:r>
          </a:p>
          <a:p>
            <a:pPr marL="342900" indent="-342900">
              <a:buAutoNum type="arabicPeriod"/>
            </a:pPr>
            <a:endParaRPr lang="en-US" sz="2000" dirty="0" smtClean="0">
              <a:latin typeface="Calibri" pitchFamily="34" charset="0"/>
            </a:endParaRPr>
          </a:p>
          <a:p>
            <a:pPr marL="342900" indent="-342900">
              <a:buAutoNum type="arabicPeriod"/>
            </a:pPr>
            <a:r>
              <a:rPr lang="en-US" sz="2000" dirty="0" smtClean="0">
                <a:latin typeface="Calibri" pitchFamily="34" charset="0"/>
              </a:rPr>
              <a:t>Have sufficient perfusion, both for the delivery of substrates and O2 and for the adequate washout of potentially noxious metabolites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5410200"/>
            <a:ext cx="28194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contractility.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066800"/>
            <a:ext cx="7848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There are two tissue states that exhibit sustained contractile dysfunction despite meeting the three criteria- </a:t>
            </a:r>
          </a:p>
          <a:p>
            <a:endParaRPr lang="en-US" dirty="0" smtClean="0"/>
          </a:p>
          <a:p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</a:rPr>
              <a:t>Stunned myocardium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</a:rPr>
              <a:t>		&amp;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Calibri" pitchFamily="34" charset="0"/>
              </a:rPr>
              <a:t>Hibernating myocardium.</a:t>
            </a:r>
            <a:endParaRPr lang="en-US" sz="40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143000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latin typeface="Calibri" pitchFamily="34" charset="0"/>
              </a:rPr>
              <a:t>Myocardial stunning</a:t>
            </a:r>
            <a:endParaRPr lang="en-US" sz="3600" u="sng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3622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First documented by </a:t>
            </a:r>
            <a:r>
              <a:rPr lang="en-US" sz="2400" dirty="0" err="1" smtClean="0">
                <a:latin typeface="Calibri" pitchFamily="34" charset="0"/>
              </a:rPr>
              <a:t>Heyndrickx</a:t>
            </a:r>
            <a:r>
              <a:rPr lang="en-US" sz="2400" dirty="0" smtClean="0">
                <a:latin typeface="Calibri" pitchFamily="34" charset="0"/>
              </a:rPr>
              <a:t> et al. in the mid- 1970s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257800"/>
            <a:ext cx="8077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err="1" smtClean="0"/>
              <a:t>Heyndrickx</a:t>
            </a:r>
            <a:r>
              <a:rPr lang="en-US" sz="1600" dirty="0" smtClean="0"/>
              <a:t> GR, Millard RW, </a:t>
            </a:r>
            <a:r>
              <a:rPr lang="en-US" sz="1600" dirty="0" err="1" smtClean="0"/>
              <a:t>McRitchie</a:t>
            </a:r>
            <a:r>
              <a:rPr lang="en-US" sz="1600" dirty="0" smtClean="0"/>
              <a:t> RJ, </a:t>
            </a:r>
            <a:r>
              <a:rPr lang="en-US" sz="1600" dirty="0" err="1" smtClean="0"/>
              <a:t>Maroko</a:t>
            </a:r>
            <a:r>
              <a:rPr lang="en-US" sz="1600" dirty="0" smtClean="0"/>
              <a:t> PR, </a:t>
            </a:r>
            <a:r>
              <a:rPr lang="en-US" sz="1600" dirty="0" err="1" smtClean="0"/>
              <a:t>Vatner</a:t>
            </a:r>
            <a:endParaRPr lang="en-US" sz="1600" dirty="0" smtClean="0"/>
          </a:p>
          <a:p>
            <a:pPr algn="r"/>
            <a:r>
              <a:rPr lang="en-US" sz="1600" dirty="0" smtClean="0"/>
              <a:t>SF. Regional myocardial functional and electrophysiological alterations</a:t>
            </a:r>
          </a:p>
          <a:p>
            <a:pPr algn="r"/>
            <a:r>
              <a:rPr lang="en-US" sz="1600" dirty="0" smtClean="0"/>
              <a:t>after brief coronary artery occlusion in conscious dogs. J</a:t>
            </a:r>
          </a:p>
          <a:p>
            <a:pPr algn="r"/>
            <a:r>
              <a:rPr lang="en-US" sz="1600" dirty="0" err="1" smtClean="0"/>
              <a:t>Clin</a:t>
            </a:r>
            <a:r>
              <a:rPr lang="en-US" sz="1600" dirty="0" smtClean="0"/>
              <a:t> Invest 1975;56:978–985.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ci_page_head_homepage_01"/>
          <p:cNvPicPr>
            <a:picLocks noChangeAspect="1" noChangeArrowheads="1"/>
          </p:cNvPicPr>
          <p:nvPr/>
        </p:nvPicPr>
        <p:blipFill>
          <a:blip r:embed="rId2" cstate="print"/>
          <a:srcRect r="25479"/>
          <a:stretch>
            <a:fillRect/>
          </a:stretch>
        </p:blipFill>
        <p:spPr bwMode="auto">
          <a:xfrm>
            <a:off x="0" y="0"/>
            <a:ext cx="5181600" cy="75247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73342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04800" y="4572000"/>
            <a:ext cx="883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-They had concluded that brief periods of coronary occlusion resulted in prolonged  depression of myocardial function in the ischemic zone. 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-While regional </a:t>
            </a:r>
            <a:r>
              <a:rPr lang="en-US" dirty="0" err="1" smtClean="0">
                <a:latin typeface="Calibri" pitchFamily="34" charset="0"/>
              </a:rPr>
              <a:t>electrograms</a:t>
            </a:r>
            <a:r>
              <a:rPr lang="en-US" dirty="0" smtClean="0">
                <a:latin typeface="Calibri" pitchFamily="34" charset="0"/>
              </a:rPr>
              <a:t> return to normal within seconds and the coronary flow debt is repaid rapidly, functional derangement lasts for several hours.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6248400"/>
            <a:ext cx="2761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Published October, 1975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1066800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The stunned myocardium: prolonged, </a:t>
            </a:r>
            <a:r>
              <a:rPr lang="en-US" sz="2000" b="1" dirty="0" err="1" smtClean="0"/>
              <a:t>postischemic</a:t>
            </a:r>
            <a:r>
              <a:rPr lang="en-US" sz="2000" b="1" dirty="0" smtClean="0"/>
              <a:t> ventricular dysfunction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173349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 </a:t>
            </a:r>
            <a:r>
              <a:rPr lang="en-US" sz="2000" dirty="0" err="1" smtClean="0"/>
              <a:t>Braunwald</a:t>
            </a:r>
            <a:r>
              <a:rPr lang="en-US" sz="2000" dirty="0" smtClean="0"/>
              <a:t> and RA </a:t>
            </a:r>
            <a:r>
              <a:rPr lang="en-US" sz="2000" dirty="0" err="1" smtClean="0"/>
              <a:t>Kloner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191000" y="1371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 smtClean="0"/>
              <a:t>Circulation 1982;66;1146-1149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04800" y="2362200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latin typeface="Calibri" pitchFamily="34" charset="0"/>
              </a:rPr>
              <a:t>Coined the term ‘‘myocardial stunning’’,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for this phenomenon of ‘‘delayed recovery of regional myocardial contractile function after reperfusion despite the absence of irreversible damage and despite restoration of normal flow.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Features of stunning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Normal perfusion.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Depressed myocardial function.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Dissociation of usual relationship between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subendocardial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flow and function.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Reversible 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Function improves with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inotropic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agents.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Clinical Relevance</a:t>
            </a:r>
            <a:endParaRPr lang="en-IN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 the clinical setting stunning can occur-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1.  Brief period of total coronary occlusion: pts with  angina due to spasm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2.  Global ischemia after cardiopulmonary  bypass. 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3.  In combination :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Subendocardium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is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infarcted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and overlying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subepicardium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reversibly injured in MI</a:t>
            </a: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4.  Following exercise in presence of a flow limiting 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stenosis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5.  Ischemic bout that is induced by PCI</a:t>
            </a:r>
            <a:endParaRPr lang="en-IN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1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>
                <a:latin typeface="Calibri" pitchFamily="34" charset="0"/>
              </a:rPr>
              <a:t>Pathogenesis of stunning</a:t>
            </a:r>
            <a:endParaRPr lang="en-US" sz="3200" u="sng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143000"/>
            <a:ext cx="822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latin typeface="Calibri" pitchFamily="34" charset="0"/>
              </a:rPr>
              <a:t>Earlier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loss of and reduced ability to synthesize high-energy phosphates,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Impairment of </a:t>
            </a:r>
            <a:r>
              <a:rPr lang="en-US" sz="2000" dirty="0" err="1" smtClean="0">
                <a:latin typeface="Calibri" pitchFamily="34" charset="0"/>
              </a:rPr>
              <a:t>microvascular</a:t>
            </a:r>
            <a:r>
              <a:rPr lang="en-US" sz="2000" dirty="0" smtClean="0">
                <a:latin typeface="Calibri" pitchFamily="34" charset="0"/>
              </a:rPr>
              <a:t> perfusion,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impairment of sympathetic neural responsiveness,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reduction in the activity of </a:t>
            </a:r>
            <a:r>
              <a:rPr lang="en-US" sz="2000" dirty="0" err="1" smtClean="0">
                <a:latin typeface="Calibri" pitchFamily="34" charset="0"/>
              </a:rPr>
              <a:t>creatine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kinase</a:t>
            </a:r>
            <a:r>
              <a:rPr lang="en-US" sz="2000" dirty="0" smtClean="0">
                <a:latin typeface="Calibri" pitchFamily="34" charset="0"/>
              </a:rPr>
              <a:t>,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u="sng" dirty="0" smtClean="0">
                <a:latin typeface="Calibri" pitchFamily="34" charset="0"/>
              </a:rPr>
              <a:t>Presently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There are 2 major hypothesis for myocardial stunning: </a:t>
            </a:r>
          </a:p>
          <a:p>
            <a:pPr marL="342900" indent="-342900">
              <a:buAutoNum type="arabicParenBoth"/>
            </a:pPr>
            <a:r>
              <a:rPr lang="en-US" sz="2000" dirty="0" smtClean="0">
                <a:latin typeface="Calibri" pitchFamily="34" charset="0"/>
              </a:rPr>
              <a:t>a oxygen-free radical hypothesis and </a:t>
            </a:r>
          </a:p>
          <a:p>
            <a:pPr marL="342900" indent="-342900">
              <a:buFontTx/>
              <a:buAutoNum type="arabicParenBoth"/>
            </a:pPr>
            <a:r>
              <a:rPr lang="en-US" sz="2000" dirty="0" smtClean="0">
                <a:latin typeface="Calibri" pitchFamily="34" charset="0"/>
              </a:rPr>
              <a:t>a calcium overload hypothesis</a:t>
            </a:r>
          </a:p>
          <a:p>
            <a:pPr marL="342900" indent="-342900"/>
            <a:endParaRPr lang="en-US" sz="2000" u="sng" dirty="0" smtClean="0">
              <a:latin typeface="Calibri" pitchFamily="34" charset="0"/>
            </a:endParaRPr>
          </a:p>
          <a:p>
            <a:pPr marL="342900" indent="-342900"/>
            <a:r>
              <a:rPr lang="en-US" sz="2000" u="sng" dirty="0" smtClean="0">
                <a:latin typeface="Calibri" pitchFamily="34" charset="0"/>
              </a:rPr>
              <a:t>Time-course of myocardial stunning</a:t>
            </a:r>
          </a:p>
          <a:p>
            <a:r>
              <a:rPr lang="en-US" sz="2000" dirty="0" smtClean="0">
                <a:latin typeface="Calibri" pitchFamily="34" charset="0"/>
              </a:rPr>
              <a:t>-Dysfunction may persist for hours or for as long as 6 weeks post-insult</a:t>
            </a:r>
          </a:p>
          <a:p>
            <a:r>
              <a:rPr lang="en-US" sz="2000" dirty="0" smtClean="0">
                <a:latin typeface="Calibri" pitchFamily="34" charset="0"/>
              </a:rPr>
              <a:t>-Both the  duration and severity of ischemia determine the duration</a:t>
            </a:r>
          </a:p>
          <a:p>
            <a:r>
              <a:rPr lang="en-US" sz="2000" dirty="0" smtClean="0">
                <a:latin typeface="Calibri" pitchFamily="34" charset="0"/>
              </a:rPr>
              <a:t>of post-ischemia/reperfusion dysfunction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endParaRPr lang="en-US" sz="2000" u="sng" dirty="0" smtClean="0"/>
          </a:p>
          <a:p>
            <a:pPr marL="342900" indent="-342900">
              <a:buAutoNum type="arabicParenBoth"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400" dirty="0" smtClean="0"/>
              <a:t>		</a:t>
            </a:r>
          </a:p>
          <a:p>
            <a:pPr lvl="2"/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46525"/>
            <a:ext cx="830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Normal cardiac contraction depends on the maintenance of </a:t>
            </a:r>
            <a:r>
              <a:rPr lang="en-US" sz="2000" b="1" dirty="0" smtClean="0">
                <a:latin typeface="Calibri" pitchFamily="34" charset="0"/>
              </a:rPr>
              <a:t>calcium cycling and homeostasis</a:t>
            </a:r>
            <a:r>
              <a:rPr lang="en-US" sz="2000" dirty="0" smtClean="0">
                <a:latin typeface="Calibri" pitchFamily="34" charset="0"/>
              </a:rPr>
              <a:t> across the mitochondrial membrane and </a:t>
            </a:r>
            <a:r>
              <a:rPr lang="en-US" sz="2000" dirty="0" err="1" smtClean="0">
                <a:latin typeface="Calibri" pitchFamily="34" charset="0"/>
              </a:rPr>
              <a:t>sarcoplasmic</a:t>
            </a:r>
            <a:r>
              <a:rPr lang="en-US" sz="2000" dirty="0" smtClean="0">
                <a:latin typeface="Calibri" pitchFamily="34" charset="0"/>
              </a:rPr>
              <a:t> reticulum during each cardiac cycle.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Brief ischemia followed by reperfusion-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accumulation of calcium and a partial failure of normal beat to beat calcium cycling - </a:t>
            </a:r>
            <a:r>
              <a:rPr lang="en-US" sz="2000" dirty="0" smtClean="0">
                <a:latin typeface="Calibri" pitchFamily="34" charset="0"/>
              </a:rPr>
              <a:t> damages Ca</a:t>
            </a:r>
            <a:r>
              <a:rPr lang="en-US" sz="2000" baseline="30000" dirty="0" smtClean="0">
                <a:latin typeface="Calibri" pitchFamily="34" charset="0"/>
              </a:rPr>
              <a:t>2+</a:t>
            </a:r>
            <a:r>
              <a:rPr lang="en-US" sz="2000" dirty="0" smtClean="0">
                <a:latin typeface="Calibri" pitchFamily="34" charset="0"/>
              </a:rPr>
              <a:t> pump and ion channels of the </a:t>
            </a:r>
            <a:r>
              <a:rPr lang="en-US" sz="2000" dirty="0" err="1" smtClean="0">
                <a:latin typeface="Calibri" pitchFamily="34" charset="0"/>
              </a:rPr>
              <a:t>sarcoplasmic</a:t>
            </a:r>
            <a:r>
              <a:rPr lang="en-US" sz="2000" dirty="0" smtClean="0">
                <a:latin typeface="Calibri" pitchFamily="34" charset="0"/>
              </a:rPr>
              <a:t> reticulum.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This results in the electromechanical uncoupling of energy generation from contraction that characterizes myocardial stunning.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5273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ell MT" pitchFamily="18" charset="0"/>
              </a:rPr>
              <a:t>Mechanism of contractile dysfunction in stunning</a:t>
            </a:r>
            <a:endParaRPr lang="en-US" sz="2400" b="1" u="sng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VIABILITY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954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Hibernating myocardium is a state of persistently impaired myocardial and left ventricular function at rest due to reduced coronary blood flows.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It can be defined as an exquisitely regulated tissue successfully adapting its activity to prevailing circumstances.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Calibri" pitchFamily="34" charset="0"/>
            </a:endParaRPr>
          </a:p>
          <a:p>
            <a:r>
              <a:rPr lang="en-US" sz="2000" u="sng" dirty="0" err="1" smtClean="0">
                <a:latin typeface="Calibri" pitchFamily="34" charset="0"/>
              </a:rPr>
              <a:t>Characterstics</a:t>
            </a:r>
            <a:r>
              <a:rPr lang="en-US" sz="2000" u="sng" dirty="0" smtClean="0">
                <a:latin typeface="Calibri" pitchFamily="34" charset="0"/>
              </a:rPr>
              <a:t>-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 Episodic and/or chronically reduced blood flow, which is directly responsible for the decrease in the myocardial contractile function.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Tissue ischemia and resultant remodeling without necrosis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Residual contractile reserve in response to </a:t>
            </a:r>
            <a:r>
              <a:rPr lang="en-US" sz="2000" dirty="0" err="1" smtClean="0">
                <a:latin typeface="Calibri" pitchFamily="34" charset="0"/>
              </a:rPr>
              <a:t>inotropic</a:t>
            </a:r>
            <a:r>
              <a:rPr lang="en-US" sz="2000" dirty="0" smtClean="0">
                <a:latin typeface="Calibri" pitchFamily="34" charset="0"/>
              </a:rPr>
              <a:t> stimulation (in at least half of clinical cases).</a:t>
            </a: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Calibri" pitchFamily="34" charset="0"/>
              </a:rPr>
              <a:t>Recovery of contractile function after successful revascularization.</a:t>
            </a:r>
          </a:p>
          <a:p>
            <a:endParaRPr lang="en-US" sz="20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304800"/>
            <a:ext cx="606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smtClean="0">
                <a:latin typeface="Calibri" pitchFamily="34" charset="0"/>
              </a:rPr>
              <a:t>Hibernating Myocardium</a:t>
            </a:r>
            <a:endParaRPr lang="en-US" sz="4000" u="sng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686800" cy="8382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Mechanism of hibernation</a:t>
            </a:r>
            <a:endParaRPr lang="en-IN" sz="2400" u="sn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86800" cy="838200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Natural history of hibernation</a:t>
            </a:r>
            <a:endParaRPr lang="en-IN" sz="2400" u="sng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533400"/>
            <a:ext cx="7696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mg.medscape.com/pi/emed/ckb/radiology/336139-347481-352588-10476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763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 smtClean="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rPr>
              <a:t>IDENTIFYING VIABLE MYOCARDIUM</a:t>
            </a:r>
            <a:endParaRPr lang="en-US" sz="4800" b="1" dirty="0">
              <a:solidFill>
                <a:schemeClr val="tx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Calibri" pitchFamily="34" charset="0"/>
              </a:rPr>
              <a:t>Key non invasive methods to identify viability</a:t>
            </a:r>
          </a:p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ECG : gives little information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Echocardiography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Single Photon Emission Computed Tomography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Positron Emission Tomography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</a:rPr>
              <a:t>Magnetic Resonance Imaging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Characteristics of dysfunctional but viable  myocardium</a:t>
            </a:r>
            <a:endParaRPr lang="en-IN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76400" y="1219200"/>
            <a:ext cx="5638799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ECG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-No clear correlation between Q waves on ECG and  presence of viability.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- Pts with preserved QT dispersion are likely to have viable myocardium.</a:t>
            </a:r>
          </a:p>
          <a:p>
            <a:pPr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  - Pts with  high QT dispersion have predominantly non-viable scar tissue.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202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Dobutamine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Stress Echocardiography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700748"/>
            <a:ext cx="815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Extremely useful tool-document the early and late functional changes at rest.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latin typeface="Calibri" pitchFamily="34" charset="0"/>
              </a:rPr>
              <a:t>Hypokinetic</a:t>
            </a:r>
            <a:r>
              <a:rPr lang="en-US" sz="2000" dirty="0" smtClean="0">
                <a:latin typeface="Calibri" pitchFamily="34" charset="0"/>
              </a:rPr>
              <a:t> or </a:t>
            </a:r>
            <a:r>
              <a:rPr lang="en-US" sz="2000" dirty="0" err="1" smtClean="0">
                <a:latin typeface="Calibri" pitchFamily="34" charset="0"/>
              </a:rPr>
              <a:t>akinetic</a:t>
            </a:r>
            <a:r>
              <a:rPr lang="en-US" sz="2000" dirty="0" smtClean="0">
                <a:latin typeface="Calibri" pitchFamily="34" charset="0"/>
              </a:rPr>
              <a:t> regions improving during low dose </a:t>
            </a:r>
            <a:r>
              <a:rPr lang="en-US" sz="2000" dirty="0" err="1" smtClean="0">
                <a:latin typeface="Calibri" pitchFamily="34" charset="0"/>
              </a:rPr>
              <a:t>dobutamine</a:t>
            </a:r>
            <a:r>
              <a:rPr lang="en-US" sz="2000" dirty="0" smtClean="0">
                <a:latin typeface="Calibri" pitchFamily="34" charset="0"/>
              </a:rPr>
              <a:t> infusion (5–10 µg/kg/min) is indicative of viable tissue.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At higher doses (</a:t>
            </a:r>
            <a:r>
              <a:rPr lang="en-US" sz="2000" dirty="0" err="1" smtClean="0">
                <a:latin typeface="Calibri" pitchFamily="34" charset="0"/>
              </a:rPr>
              <a:t>upto</a:t>
            </a:r>
            <a:r>
              <a:rPr lang="en-US" sz="2000" dirty="0" smtClean="0">
                <a:latin typeface="Calibri" pitchFamily="34" charset="0"/>
              </a:rPr>
              <a:t> 40 µg/kg/min plus atropine) wall motion  may improve or diminish, reflecting inducible ischemia.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Biphasic response </a:t>
            </a:r>
            <a:r>
              <a:rPr lang="en-US" sz="2000" dirty="0" smtClean="0">
                <a:latin typeface="Calibri" pitchFamily="34" charset="0"/>
              </a:rPr>
              <a:t>is highly predictive of recovery of function after revascularization.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287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CORONARY ARTERY DISEASE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ACUTE CORONARY SYNDROME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Undergo </a:t>
            </a:r>
            <a:r>
              <a:rPr lang="en-US" dirty="0" err="1" smtClean="0">
                <a:latin typeface="Calibri" pitchFamily="34" charset="0"/>
              </a:rPr>
              <a:t>revascularisation</a:t>
            </a:r>
            <a:r>
              <a:rPr lang="en-US" dirty="0" smtClean="0">
                <a:latin typeface="Calibri" pitchFamily="34" charset="0"/>
              </a:rPr>
              <a:t> procedures</a:t>
            </a: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					</a:t>
            </a: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r>
              <a:rPr lang="en-US" dirty="0" smtClean="0">
                <a:latin typeface="Calibri" pitchFamily="34" charset="0"/>
              </a:rPr>
              <a:t>Improved survival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2439194" y="2590006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1448594" y="41140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057400" y="4189412"/>
            <a:ext cx="2438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95800" y="3733800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Increased number of patients with residual LV dysfunction undergoing progressive LV remodeling and congestive heart failure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162"/>
            <a:ext cx="815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b="1" u="sng" dirty="0" smtClean="0">
                <a:latin typeface="Calibri" pitchFamily="34" charset="0"/>
              </a:rPr>
              <a:t>Biphasic response- </a:t>
            </a:r>
          </a:p>
          <a:p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 pitchFamily="34" charset="0"/>
              </a:rPr>
              <a:t>at lower doses(5–10mg/kg/min),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       		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 an improvement in contractile performance 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	</a:t>
            </a:r>
          </a:p>
          <a:p>
            <a:r>
              <a:rPr lang="en-US" sz="2000" b="1" dirty="0" smtClean="0">
                <a:latin typeface="Calibri" pitchFamily="34" charset="0"/>
              </a:rPr>
              <a:t>          at higher doses (&gt;15mg/kg/min)</a:t>
            </a:r>
          </a:p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       		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latin typeface="Calibri" pitchFamily="34" charset="0"/>
              </a:rPr>
              <a:t>Contractility regresses as the metabolic demand stimulated overwhelms the tissue’s capacity to respond</a:t>
            </a:r>
          </a:p>
          <a:p>
            <a:endParaRPr lang="en-I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Echo Interpretation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7848600" cy="495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150"/>
                <a:gridCol w="1462693"/>
                <a:gridCol w="2461607"/>
                <a:gridCol w="1962150"/>
              </a:tblGrid>
              <a:tr h="96906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Interpretation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Rest  / Baseline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Low dose stress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Peak &amp;</a:t>
                      </a:r>
                      <a:r>
                        <a:rPr lang="en-US" sz="2400" b="1" baseline="0" dirty="0" smtClean="0"/>
                        <a:t> post stress</a:t>
                      </a:r>
                      <a:endParaRPr lang="en-US" sz="2400" b="1" dirty="0"/>
                    </a:p>
                  </a:txBody>
                  <a:tcPr/>
                </a:tc>
              </a:tr>
              <a:tr h="96906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Normal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Normal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Normal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Hyper dynamic </a:t>
                      </a:r>
                      <a:endParaRPr lang="en-US" sz="2400" dirty="0"/>
                    </a:p>
                  </a:txBody>
                  <a:tcPr/>
                </a:tc>
              </a:tr>
              <a:tr h="139976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Ischemic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Normal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Normal / severe ischemia – new RWMA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Decreased </a:t>
                      </a:r>
                      <a:endParaRPr lang="en-US" sz="2400" dirty="0"/>
                    </a:p>
                  </a:txBody>
                  <a:tcPr/>
                </a:tc>
              </a:tr>
              <a:tr h="5383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Scar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change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 change</a:t>
                      </a:r>
                      <a:endParaRPr lang="en-US" sz="2400" dirty="0"/>
                    </a:p>
                  </a:txBody>
                  <a:tcPr/>
                </a:tc>
              </a:tr>
              <a:tr h="5383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Hibernating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Improved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Worsens </a:t>
                      </a:r>
                      <a:endParaRPr lang="en-US" sz="2400" dirty="0"/>
                    </a:p>
                  </a:txBody>
                  <a:tcPr/>
                </a:tc>
              </a:tr>
              <a:tr h="53837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Stunned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WMA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Improved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Improved 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latin typeface="Calibri" pitchFamily="34" charset="0"/>
              </a:rPr>
              <a:t>STUDIES-</a:t>
            </a:r>
            <a:endParaRPr lang="en-US" sz="20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endParaRPr lang="en-US" sz="2000" dirty="0" smtClean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2000" u="sng" dirty="0" err="1" smtClean="0">
                <a:solidFill>
                  <a:srgbClr val="FF0000"/>
                </a:solidFill>
                <a:latin typeface="Calibri" pitchFamily="34" charset="0"/>
              </a:rPr>
              <a:t>Nagueh</a:t>
            </a:r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</a:rPr>
              <a:t> et al </a:t>
            </a:r>
            <a:r>
              <a:rPr lang="en-US" sz="2000" dirty="0" smtClean="0">
                <a:latin typeface="Calibri" pitchFamily="34" charset="0"/>
              </a:rPr>
              <a:t>studied the </a:t>
            </a:r>
            <a:r>
              <a:rPr lang="en-US" sz="2000" dirty="0" err="1" smtClean="0">
                <a:latin typeface="Calibri" pitchFamily="34" charset="0"/>
              </a:rPr>
              <a:t>transmural</a:t>
            </a:r>
            <a:r>
              <a:rPr lang="en-US" sz="2000" dirty="0" smtClean="0">
                <a:latin typeface="Calibri" pitchFamily="34" charset="0"/>
              </a:rPr>
              <a:t> myocardial biopsies obtained from patients with hibernating myocardium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Showed that tissue with </a:t>
            </a:r>
            <a:r>
              <a:rPr lang="en-US" sz="2000" b="1" dirty="0" smtClean="0">
                <a:latin typeface="Calibri" pitchFamily="34" charset="0"/>
              </a:rPr>
              <a:t>&gt;17% fibrosis </a:t>
            </a:r>
            <a:r>
              <a:rPr lang="en-US" sz="2000" dirty="0" smtClean="0">
                <a:latin typeface="Calibri" pitchFamily="34" charset="0"/>
              </a:rPr>
              <a:t>failed to exhibit contractile reserve when challenged with low-dose </a:t>
            </a:r>
            <a:r>
              <a:rPr lang="en-US" sz="2000" dirty="0" err="1" smtClean="0">
                <a:latin typeface="Calibri" pitchFamily="34" charset="0"/>
              </a:rPr>
              <a:t>dobutamine</a:t>
            </a:r>
            <a:r>
              <a:rPr lang="en-US" sz="2000" dirty="0" smtClean="0">
                <a:latin typeface="Calibri" pitchFamily="34" charset="0"/>
              </a:rPr>
              <a:t> 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2600" y="6019800"/>
            <a:ext cx="3278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Circulation 1999, 100, 490–496.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9624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 smtClean="0">
                <a:solidFill>
                  <a:srgbClr val="FF0000"/>
                </a:solidFill>
                <a:latin typeface="Calibri" pitchFamily="34" charset="0"/>
              </a:rPr>
              <a:t>Wiggers</a:t>
            </a:r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</a:rPr>
              <a:t> et al </a:t>
            </a:r>
            <a:r>
              <a:rPr lang="en-US" sz="2000" dirty="0" smtClean="0">
                <a:latin typeface="Calibri" pitchFamily="34" charset="0"/>
              </a:rPr>
              <a:t>studied the functional recovery pre- and 6 months post-revascularization, and showed that </a:t>
            </a:r>
            <a:r>
              <a:rPr lang="en-US" sz="2000" b="1" i="1" dirty="0" smtClean="0">
                <a:latin typeface="Calibri" pitchFamily="34" charset="0"/>
              </a:rPr>
              <a:t>low-dose </a:t>
            </a:r>
            <a:r>
              <a:rPr lang="en-US" sz="2000" b="1" i="1" dirty="0" err="1" smtClean="0">
                <a:latin typeface="Calibri" pitchFamily="34" charset="0"/>
              </a:rPr>
              <a:t>dobutamine</a:t>
            </a:r>
            <a:r>
              <a:rPr lang="en-US" sz="2000" b="1" i="1" dirty="0" smtClean="0">
                <a:latin typeface="Calibri" pitchFamily="34" charset="0"/>
              </a:rPr>
              <a:t> failed to identify 45% </a:t>
            </a:r>
            <a:r>
              <a:rPr lang="en-US" sz="2000" dirty="0" smtClean="0">
                <a:latin typeface="Calibri" pitchFamily="34" charset="0"/>
              </a:rPr>
              <a:t>of the segments that ultimately regained function </a:t>
            </a:r>
          </a:p>
          <a:p>
            <a:endParaRPr lang="en-US" sz="2400" dirty="0" smtClean="0"/>
          </a:p>
          <a:p>
            <a:r>
              <a:rPr lang="en-US" sz="2400" dirty="0" smtClean="0"/>
              <a:t>				</a:t>
            </a:r>
            <a:r>
              <a:rPr lang="en-US" dirty="0" smtClean="0"/>
              <a:t>Am. Heart. J. 2000, 140, 928–936.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990600"/>
            <a:ext cx="8001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In a study by </a:t>
            </a:r>
            <a:r>
              <a:rPr lang="en-US" sz="2000" u="sng" dirty="0" err="1" smtClean="0">
                <a:solidFill>
                  <a:srgbClr val="FF0000"/>
                </a:solidFill>
                <a:latin typeface="Calibri" pitchFamily="34" charset="0"/>
              </a:rPr>
              <a:t>Pagano</a:t>
            </a:r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</a:rPr>
              <a:t> et al </a:t>
            </a:r>
            <a:r>
              <a:rPr lang="en-US" sz="2000" dirty="0" smtClean="0">
                <a:latin typeface="Calibri" pitchFamily="34" charset="0"/>
              </a:rPr>
              <a:t>, they reported that the </a:t>
            </a:r>
            <a:r>
              <a:rPr lang="en-US" sz="2000" b="1" dirty="0" smtClean="0">
                <a:latin typeface="Calibri" pitchFamily="34" charset="0"/>
              </a:rPr>
              <a:t>diagnostic accuracy </a:t>
            </a:r>
            <a:r>
              <a:rPr lang="en-US" sz="2000" dirty="0" smtClean="0">
                <a:latin typeface="Calibri" pitchFamily="34" charset="0"/>
              </a:rPr>
              <a:t>of </a:t>
            </a:r>
            <a:r>
              <a:rPr lang="en-US" sz="2000" dirty="0" err="1" smtClean="0">
                <a:latin typeface="Calibri" pitchFamily="34" charset="0"/>
              </a:rPr>
              <a:t>dobutamine</a:t>
            </a:r>
            <a:r>
              <a:rPr lang="en-US" sz="2000" dirty="0" smtClean="0">
                <a:latin typeface="Calibri" pitchFamily="34" charset="0"/>
              </a:rPr>
              <a:t>-echocardiography was </a:t>
            </a:r>
            <a:r>
              <a:rPr lang="en-US" sz="2000" b="1" dirty="0" smtClean="0">
                <a:latin typeface="Calibri" pitchFamily="34" charset="0"/>
              </a:rPr>
              <a:t>reduced with increasing severity </a:t>
            </a:r>
            <a:r>
              <a:rPr lang="en-US" sz="2000" dirty="0" smtClean="0">
                <a:latin typeface="Calibri" pitchFamily="34" charset="0"/>
              </a:rPr>
              <a:t>of regional and global LV dysfunction. </a:t>
            </a:r>
          </a:p>
          <a:p>
            <a:r>
              <a:rPr lang="en-US" sz="2000" dirty="0" smtClean="0">
                <a:latin typeface="Calibri" pitchFamily="34" charset="0"/>
              </a:rPr>
              <a:t>That is, the technique appeared to underestimate the extent of viability: 39% of all recovering LV segments failed to exhibit </a:t>
            </a:r>
            <a:r>
              <a:rPr lang="en-US" sz="2000" dirty="0" err="1" smtClean="0">
                <a:latin typeface="Calibri" pitchFamily="34" charset="0"/>
              </a:rPr>
              <a:t>inotropic</a:t>
            </a:r>
            <a:r>
              <a:rPr lang="en-US" sz="2000" dirty="0" smtClean="0">
                <a:latin typeface="Calibri" pitchFamily="34" charset="0"/>
              </a:rPr>
              <a:t> contractile reserve.</a:t>
            </a:r>
          </a:p>
          <a:p>
            <a:pPr algn="r"/>
            <a:r>
              <a:rPr lang="en-US" i="1" dirty="0" smtClean="0"/>
              <a:t>Heart </a:t>
            </a:r>
            <a:r>
              <a:rPr lang="en-US" dirty="0" smtClean="0"/>
              <a:t>1998;</a:t>
            </a:r>
            <a:r>
              <a:rPr lang="en-US" b="1" dirty="0" smtClean="0"/>
              <a:t>79</a:t>
            </a:r>
            <a:r>
              <a:rPr lang="en-US" dirty="0" smtClean="0"/>
              <a:t>:281-288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28568"/>
            <a:ext cx="83058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Bell MT" pitchFamily="18" charset="0"/>
              </a:rPr>
              <a:t>Value of </a:t>
            </a:r>
            <a:r>
              <a:rPr lang="en-US" sz="2400" b="1" u="sng" dirty="0" err="1" smtClean="0">
                <a:latin typeface="Bell MT" pitchFamily="18" charset="0"/>
              </a:rPr>
              <a:t>Dobutamine</a:t>
            </a:r>
            <a:r>
              <a:rPr lang="en-US" sz="2400" b="1" u="sng" dirty="0" smtClean="0">
                <a:latin typeface="Bell MT" pitchFamily="18" charset="0"/>
              </a:rPr>
              <a:t> stress echo</a:t>
            </a:r>
          </a:p>
          <a:p>
            <a:endParaRPr lang="en-US" dirty="0" smtClean="0">
              <a:latin typeface="Bell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Reductions in blood flow that lead to hibernation occurs across a significant range of flows, with a corresponding spectrum of metabolic reserve.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Those regions with </a:t>
            </a:r>
            <a:r>
              <a:rPr lang="en-US" sz="2000" i="1" dirty="0" smtClean="0">
                <a:latin typeface="Calibri" pitchFamily="34" charset="0"/>
              </a:rPr>
              <a:t>greater metabolic reserve </a:t>
            </a:r>
            <a:r>
              <a:rPr lang="en-US" sz="2000" dirty="0" smtClean="0">
                <a:latin typeface="Calibri" pitchFamily="34" charset="0"/>
              </a:rPr>
              <a:t>will likely retain the ability to respond </a:t>
            </a:r>
            <a:r>
              <a:rPr lang="en-US" sz="2000" i="1" dirty="0" smtClean="0">
                <a:latin typeface="Calibri" pitchFamily="34" charset="0"/>
              </a:rPr>
              <a:t>to an </a:t>
            </a:r>
            <a:r>
              <a:rPr lang="en-US" sz="2000" i="1" dirty="0" err="1" smtClean="0">
                <a:latin typeface="Calibri" pitchFamily="34" charset="0"/>
              </a:rPr>
              <a:t>inotropic</a:t>
            </a:r>
            <a:r>
              <a:rPr lang="en-US" sz="2000" i="1" dirty="0" smtClean="0">
                <a:latin typeface="Calibri" pitchFamily="34" charset="0"/>
              </a:rPr>
              <a:t> stimulus </a:t>
            </a:r>
            <a:r>
              <a:rPr lang="en-US" sz="2000" dirty="0" smtClean="0">
                <a:latin typeface="Calibri" pitchFamily="34" charset="0"/>
              </a:rPr>
              <a:t>while those regions with </a:t>
            </a:r>
            <a:r>
              <a:rPr lang="en-US" sz="2000" b="1" dirty="0" smtClean="0">
                <a:latin typeface="Calibri" pitchFamily="34" charset="0"/>
              </a:rPr>
              <a:t>profoundly reduced flow—just on the threshold of viability</a:t>
            </a:r>
            <a:r>
              <a:rPr lang="en-US" sz="2000" dirty="0" smtClean="0">
                <a:latin typeface="Calibri" pitchFamily="34" charset="0"/>
              </a:rPr>
              <a:t>—will have </a:t>
            </a:r>
            <a:r>
              <a:rPr lang="en-US" sz="2000" b="1" dirty="0" smtClean="0">
                <a:latin typeface="Calibri" pitchFamily="34" charset="0"/>
              </a:rPr>
              <a:t>no ability </a:t>
            </a:r>
            <a:r>
              <a:rPr lang="en-US" sz="2000" dirty="0" smtClean="0">
                <a:latin typeface="Calibri" pitchFamily="34" charset="0"/>
              </a:rPr>
              <a:t>to respond.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Such regions will therefore </a:t>
            </a:r>
            <a:r>
              <a:rPr lang="en-US" sz="2000" b="1" dirty="0" smtClean="0">
                <a:latin typeface="Calibri" pitchFamily="34" charset="0"/>
              </a:rPr>
              <a:t>appear to be nonviable </a:t>
            </a:r>
            <a:r>
              <a:rPr lang="en-US" sz="2000" dirty="0" smtClean="0">
                <a:latin typeface="Calibri" pitchFamily="34" charset="0"/>
              </a:rPr>
              <a:t>on a </a:t>
            </a:r>
            <a:r>
              <a:rPr lang="en-US" sz="2000" dirty="0" err="1" smtClean="0">
                <a:latin typeface="Calibri" pitchFamily="34" charset="0"/>
              </a:rPr>
              <a:t>dobutamine</a:t>
            </a:r>
            <a:r>
              <a:rPr lang="en-US" sz="2000" dirty="0" smtClean="0">
                <a:latin typeface="Calibri" pitchFamily="34" charset="0"/>
              </a:rPr>
              <a:t>-echocardiography challenge</a:t>
            </a:r>
            <a:r>
              <a:rPr lang="en-US" sz="2400" dirty="0" smtClean="0">
                <a:latin typeface="Bell MT" pitchFamily="18" charset="0"/>
              </a:rPr>
              <a:t>.</a:t>
            </a:r>
            <a:endParaRPr lang="en-US" sz="2400" dirty="0">
              <a:latin typeface="Bell MT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4927937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Hence </a:t>
            </a:r>
            <a:r>
              <a:rPr lang="en-US" sz="2000" dirty="0" err="1" smtClean="0">
                <a:latin typeface="Calibri" pitchFamily="34" charset="0"/>
              </a:rPr>
              <a:t>dobutamine</a:t>
            </a:r>
            <a:r>
              <a:rPr lang="en-US" sz="2000" dirty="0" smtClean="0">
                <a:latin typeface="Calibri" pitchFamily="34" charset="0"/>
              </a:rPr>
              <a:t>-echocardiography may be considered an easily accessible tool however with sub-optimal sensitivity for the detection of residual tissue viability.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77225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/>
              <a:t>Myocardial contrast echocardiography</a:t>
            </a:r>
            <a:endParaRPr lang="en-US" sz="32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8458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latin typeface="Calibri" pitchFamily="34" charset="0"/>
              </a:rPr>
              <a:t>Basis :-</a:t>
            </a:r>
          </a:p>
          <a:p>
            <a:endParaRPr lang="en-US" sz="2000" b="1" u="sng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Myocardial contrast enhancement depends on an intact microcirculation.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combination of intravenous MCE and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destruction and replenishment contrast intensity curves </a:t>
            </a:r>
            <a:r>
              <a:rPr lang="en-US" sz="2000" dirty="0" smtClean="0">
                <a:latin typeface="Calibri" pitchFamily="34" charset="0"/>
              </a:rPr>
              <a:t> helps in the assessment of myocardial blood flow.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Left ventricular </a:t>
            </a:r>
            <a:r>
              <a:rPr lang="en-US" sz="2000" dirty="0" err="1" smtClean="0">
                <a:latin typeface="Calibri" pitchFamily="34" charset="0"/>
              </a:rPr>
              <a:t>opacification</a:t>
            </a:r>
            <a:r>
              <a:rPr lang="en-US" sz="2000" dirty="0" smtClean="0">
                <a:latin typeface="Calibri" pitchFamily="34" charset="0"/>
              </a:rPr>
              <a:t> (LVO) obtained with </a:t>
            </a:r>
            <a:r>
              <a:rPr lang="en-US" sz="2000" dirty="0" err="1" smtClean="0">
                <a:latin typeface="Calibri" pitchFamily="34" charset="0"/>
              </a:rPr>
              <a:t>microbubbles</a:t>
            </a:r>
            <a:r>
              <a:rPr lang="en-US" sz="2000" dirty="0" smtClean="0">
                <a:latin typeface="Calibri" pitchFamily="34" charset="0"/>
              </a:rPr>
              <a:t> improves the definition of the LV border.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This provides better </a:t>
            </a:r>
            <a:r>
              <a:rPr lang="en-US" sz="2000" dirty="0" err="1" smtClean="0">
                <a:latin typeface="Calibri" pitchFamily="34" charset="0"/>
              </a:rPr>
              <a:t>quantitation</a:t>
            </a:r>
            <a:r>
              <a:rPr lang="en-US" sz="2000" dirty="0" smtClean="0">
                <a:latin typeface="Calibri" pitchFamily="34" charset="0"/>
              </a:rPr>
              <a:t> of LV volume by the Simpson method.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correlation between LV volume measured with CMR and that measured with echocardiography is better with the use of LVO.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Regional wall motion analysis can also be better with LVO.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1" descr="mk:@MSITStore:E:\cardio%20ebboks\Braunwald%208th.chm::/HTML/f4-u1.0-B978-1-4160-4106-1..50017-0..gr1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0" name="AutoShape 2" descr="mk:@MSITStore:E:\cardio%20ebboks\Braunwald%208th.chm::/HTML/f4-u1.0-B978-1-4160-4106-1..50017-0..gr1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1" name="AutoShape 3" descr="mk:@MSITStore:E:\cardio%20ebboks\Braunwald%208th.chm::/HTML/f4-u1.0-B978-1-4160-4106-1..50017-0..gr1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Recovery of function occurred in 38% of dysfunctional segments.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best MCE parameter for predicting functional recovery was Peak MCI×[beta], an index of myocardial blood flow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MCE parameters of perfusion in </a:t>
            </a:r>
            <a:r>
              <a:rPr lang="en-US" sz="2000" b="1" dirty="0" smtClean="0">
                <a:latin typeface="Calibri" pitchFamily="34" charset="0"/>
              </a:rPr>
              <a:t>hibernating myocardium were similar to segments with normal function</a:t>
            </a:r>
            <a:r>
              <a:rPr lang="en-US" sz="2000" dirty="0" smtClean="0">
                <a:latin typeface="Calibri" pitchFamily="34" charset="0"/>
              </a:rPr>
              <a:t> and  was </a:t>
            </a:r>
            <a:r>
              <a:rPr lang="en-US" sz="2000" b="1" dirty="0" smtClean="0">
                <a:latin typeface="Calibri" pitchFamily="34" charset="0"/>
              </a:rPr>
              <a:t>higher </a:t>
            </a:r>
            <a:r>
              <a:rPr lang="en-US" sz="2000" dirty="0" smtClean="0">
                <a:latin typeface="Calibri" pitchFamily="34" charset="0"/>
              </a:rPr>
              <a:t>than that in </a:t>
            </a:r>
            <a:r>
              <a:rPr lang="en-US" sz="2000" b="1" dirty="0" smtClean="0">
                <a:latin typeface="Calibri" pitchFamily="34" charset="0"/>
              </a:rPr>
              <a:t>dysfunctional myocardium without recovery of function 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MCE parameters were higher in segments with contractile reserve and Tl</a:t>
            </a:r>
            <a:r>
              <a:rPr lang="en-US" sz="2000" baseline="30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 uptake </a:t>
            </a:r>
            <a:r>
              <a:rPr lang="en-US" sz="2000" u="sng" dirty="0" smtClean="0">
                <a:latin typeface="Calibri" pitchFamily="34" charset="0"/>
              </a:rPr>
              <a:t>&gt;</a:t>
            </a:r>
            <a:r>
              <a:rPr lang="en-US" sz="2000" dirty="0" smtClean="0">
                <a:latin typeface="Calibri" pitchFamily="34" charset="0"/>
              </a:rPr>
              <a:t>60% and identified viable segments without contractile reserve by DE.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143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Results :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4000" smtClean="0"/>
              <a:t>Single Photon Emission Computed</a:t>
            </a:r>
            <a:br>
              <a:rPr sz="4000" smtClean="0"/>
            </a:br>
            <a:r>
              <a:rPr sz="4000" smtClean="0"/>
              <a:t>Tomography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ADD TO THIS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</a:rPr>
              <a:t>1. rising age of our population </a:t>
            </a:r>
          </a:p>
          <a:p>
            <a:r>
              <a:rPr lang="en-US" sz="2000" dirty="0" smtClean="0">
                <a:latin typeface="Calibri" pitchFamily="34" charset="0"/>
              </a:rPr>
              <a:t>	2. Higher prevalence of </a:t>
            </a:r>
            <a:r>
              <a:rPr lang="en-US" sz="2000" dirty="0" err="1" smtClean="0">
                <a:latin typeface="Calibri" pitchFamily="34" charset="0"/>
              </a:rPr>
              <a:t>comorbidities</a:t>
            </a:r>
            <a:r>
              <a:rPr lang="en-US" sz="2000" dirty="0" smtClean="0">
                <a:latin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</a:rPr>
              <a:t>eg</a:t>
            </a:r>
            <a:r>
              <a:rPr lang="en-US" sz="2000" dirty="0" smtClean="0">
                <a:latin typeface="Calibri" pitchFamily="34" charset="0"/>
              </a:rPr>
              <a:t>., DM-2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Typically, these patients have </a:t>
            </a:r>
          </a:p>
          <a:p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000" dirty="0" err="1" smtClean="0">
                <a:latin typeface="Calibri" pitchFamily="34" charset="0"/>
              </a:rPr>
              <a:t>multivessel</a:t>
            </a:r>
            <a:r>
              <a:rPr lang="en-US" sz="2000" dirty="0" smtClean="0">
                <a:latin typeface="Calibri" pitchFamily="34" charset="0"/>
              </a:rPr>
              <a:t> disease, </a:t>
            </a:r>
          </a:p>
          <a:p>
            <a:r>
              <a:rPr lang="en-US" sz="2000" dirty="0" smtClean="0">
                <a:latin typeface="Calibri" pitchFamily="34" charset="0"/>
              </a:rPr>
              <a:t>	increased LV volumes, and </a:t>
            </a:r>
          </a:p>
          <a:p>
            <a:r>
              <a:rPr lang="en-US" sz="2000" dirty="0" smtClean="0">
                <a:latin typeface="Calibri" pitchFamily="34" charset="0"/>
              </a:rPr>
              <a:t>	variable degrees of regional or global systolic dysfunction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572000"/>
            <a:ext cx="815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</a:rPr>
              <a:t>Among these patients,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coronary revascularization </a:t>
            </a:r>
            <a:r>
              <a:rPr lang="en-US" sz="2200" dirty="0" smtClean="0">
                <a:latin typeface="Calibri" pitchFamily="34" charset="0"/>
              </a:rPr>
              <a:t>may lead to symptomatic and prognostic improvement, and these clinical benefits are accompanied by evidence of </a:t>
            </a:r>
            <a:r>
              <a:rPr lang="en-US" sz="2200" dirty="0" smtClean="0">
                <a:solidFill>
                  <a:srgbClr val="FF0000"/>
                </a:solidFill>
                <a:latin typeface="Calibri" pitchFamily="34" charset="0"/>
              </a:rPr>
              <a:t>reverse LV remodeling.</a:t>
            </a:r>
            <a:endParaRPr lang="en-US" sz="22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mk:@MSITStore:E:\cardio%20ebboks\Braunwald%208th.chm::/HTML/f4-u1.0-B978-1-4160-4106-1..50019-4..gr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mk:@MSITStore:E:\cardio%20ebboks\Braunwald%208th.chm::/HTML/f4-u1.0-B978-1-4160-4106-1..50019-4..gr2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mk:@MSITStore:E:\cardio%20ebboks\Braunwald%208th.chm::/HTML/f4-u1.0-B978-1-4160-4106-1..50019-4..gr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http://www.mdconsult.com/books/bbmapAsset?appID=MDC&amp;isbn=978-1-4377-0398-6&amp;eid=4-u1.0-B978-1-4377-0398-6..00017-2..f017-002ac-9781437703986&amp;assetType=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6477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4876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STANDARD SPECT IMAGING DISPLAY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458200" y="53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058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VLA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29600" y="5486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8077200" cy="4052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/>
              <a:t>	</a:t>
            </a:r>
            <a:endParaRPr lang="en-US" sz="3200" dirty="0" smtClean="0"/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SPECT requires injection of a gamma-emitting radioisotope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Thallium-201 and Technetium </a:t>
            </a:r>
            <a:r>
              <a:rPr lang="en-US" sz="2000" dirty="0" err="1" smtClean="0">
                <a:latin typeface="Calibri" pitchFamily="34" charset="0"/>
              </a:rPr>
              <a:t>Tc</a:t>
            </a:r>
            <a:r>
              <a:rPr lang="en-US" sz="2000" dirty="0" smtClean="0">
                <a:latin typeface="Calibri" pitchFamily="34" charset="0"/>
              </a:rPr>
              <a:t> 99m–Labelled Tracers are the commonly used </a:t>
            </a:r>
            <a:r>
              <a:rPr lang="en-US" sz="2000" dirty="0" err="1" smtClean="0">
                <a:latin typeface="Calibri" pitchFamily="34" charset="0"/>
              </a:rPr>
              <a:t>radionuclides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baseline="30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aseline="30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Tl is a </a:t>
            </a:r>
            <a:r>
              <a:rPr lang="en-US" sz="2000" dirty="0" err="1" smtClean="0">
                <a:latin typeface="Calibri" pitchFamily="34" charset="0"/>
              </a:rPr>
              <a:t>monovalent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cation</a:t>
            </a:r>
            <a:r>
              <a:rPr lang="en-US" sz="2000" dirty="0" smtClean="0">
                <a:latin typeface="Calibri" pitchFamily="34" charset="0"/>
              </a:rPr>
              <a:t> with biologic properties similar to those of potassium (major intracellular </a:t>
            </a:r>
            <a:r>
              <a:rPr lang="en-US" sz="2000" dirty="0" err="1" smtClean="0">
                <a:latin typeface="Calibri" pitchFamily="34" charset="0"/>
              </a:rPr>
              <a:t>cation</a:t>
            </a:r>
            <a:r>
              <a:rPr lang="en-US" sz="2000" dirty="0" smtClean="0">
                <a:latin typeface="Calibri" pitchFamily="34" charset="0"/>
              </a:rPr>
              <a:t> in muscle and is virtually absent in scar tissue ) 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baseline="30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Tl is a well-suited radionuclide for differentiation of normal and ischemic myocardium from scarred myocardium. 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initial myocardial uptake early after intravenous injection of thallium is proportional to regional blood flow.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VARIOUS SPECT MODALITIES TO IDENTIFY VIABLE MYOCARDIUM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799"/>
            <a:ext cx="6172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Tl stress redistribution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1"/>
            <a:ext cx="8458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Calibri" pitchFamily="34" charset="0"/>
              </a:rPr>
              <a:t>The uptake of </a:t>
            </a:r>
            <a:r>
              <a:rPr lang="en-US" sz="2000" baseline="30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Tl is an energy-dependent process requiring</a:t>
            </a:r>
            <a:r>
              <a:rPr lang="en-US" sz="2000" baseline="30000" dirty="0" smtClean="0">
                <a:latin typeface="Calibri" pitchFamily="34" charset="0"/>
              </a:rPr>
              <a:t> </a:t>
            </a:r>
            <a:r>
              <a:rPr lang="en-US" sz="2000" dirty="0" smtClean="0">
                <a:latin typeface="Calibri" pitchFamily="34" charset="0"/>
              </a:rPr>
              <a:t>intact cell membrane integrity, and the presence of 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201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Tl implies</a:t>
            </a:r>
            <a:r>
              <a:rPr lang="en-US" sz="2000" b="1" baseline="30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 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preserved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myocyte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 cellular viability.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u="sng" dirty="0" smtClean="0">
                <a:latin typeface="Calibri" pitchFamily="34" charset="0"/>
              </a:rPr>
              <a:t>Imaging is done-</a:t>
            </a:r>
          </a:p>
          <a:p>
            <a:r>
              <a:rPr lang="en-US" sz="2000" dirty="0" smtClean="0">
                <a:latin typeface="Calibri" pitchFamily="34" charset="0"/>
              </a:rPr>
              <a:t>	</a:t>
            </a:r>
          </a:p>
          <a:p>
            <a:r>
              <a:rPr lang="en-US" sz="2000" dirty="0" smtClean="0">
                <a:latin typeface="Calibri" pitchFamily="34" charset="0"/>
              </a:rPr>
              <a:t>1) Immediately following stress, with either exercise or pharmacologically   induced coronary hyperemia with </a:t>
            </a:r>
            <a:r>
              <a:rPr lang="en-US" sz="2000" dirty="0" err="1" smtClean="0">
                <a:latin typeface="Calibri" pitchFamily="34" charset="0"/>
              </a:rPr>
              <a:t>dipyridamole</a:t>
            </a:r>
            <a:r>
              <a:rPr lang="en-US" sz="2000" dirty="0" smtClean="0">
                <a:latin typeface="Calibri" pitchFamily="34" charset="0"/>
              </a:rPr>
              <a:t> or adenosine</a:t>
            </a:r>
          </a:p>
          <a:p>
            <a:r>
              <a:rPr lang="en-US" sz="2000" dirty="0" smtClean="0">
                <a:latin typeface="Calibri" pitchFamily="34" charset="0"/>
              </a:rPr>
              <a:t>               </a:t>
            </a:r>
          </a:p>
          <a:p>
            <a:r>
              <a:rPr lang="en-US" sz="2000" dirty="0" smtClean="0">
                <a:latin typeface="Calibri" pitchFamily="34" charset="0"/>
              </a:rPr>
              <a:t>                 and </a:t>
            </a:r>
          </a:p>
          <a:p>
            <a:r>
              <a:rPr lang="en-US" sz="2000" dirty="0" smtClean="0">
                <a:latin typeface="Calibri" pitchFamily="34" charset="0"/>
              </a:rPr>
              <a:t>	</a:t>
            </a:r>
          </a:p>
          <a:p>
            <a:r>
              <a:rPr lang="en-US" sz="2000" dirty="0" smtClean="0">
                <a:latin typeface="Calibri" pitchFamily="34" charset="0"/>
              </a:rPr>
              <a:t>2) After 3–4 hr redistribution of Tl-201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14400"/>
            <a:ext cx="861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Defects on post-stress images, may “fill in” by the time the rest-redistribution images are acquired, </a:t>
            </a:r>
            <a:r>
              <a:rPr lang="en-US" sz="2000" b="1" dirty="0" smtClean="0">
                <a:latin typeface="Calibri" pitchFamily="34" charset="0"/>
              </a:rPr>
              <a:t>indicating viability.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A defect that persists and appears again on the 3–4 hr images (i.e., a fixed-defect) may be due to: </a:t>
            </a:r>
          </a:p>
          <a:p>
            <a:r>
              <a:rPr lang="en-US" sz="2000" dirty="0" smtClean="0">
                <a:latin typeface="Calibri" pitchFamily="34" charset="0"/>
              </a:rPr>
              <a:t>	(1) markedly reduced regional perfusion, </a:t>
            </a:r>
          </a:p>
          <a:p>
            <a:r>
              <a:rPr lang="en-US" sz="2000" dirty="0" smtClean="0">
                <a:latin typeface="Calibri" pitchFamily="34" charset="0"/>
              </a:rPr>
              <a:t>	(2) impaired cellular membrane integrity, inadequate for the active       sequestration of the tracer into the cell, </a:t>
            </a:r>
          </a:p>
          <a:p>
            <a:r>
              <a:rPr lang="en-US" sz="2000" dirty="0" smtClean="0">
                <a:latin typeface="Calibri" pitchFamily="34" charset="0"/>
              </a:rPr>
              <a:t>	(3) cell death (acute infarction), or</a:t>
            </a:r>
          </a:p>
          <a:p>
            <a:r>
              <a:rPr lang="en-US" sz="2000" dirty="0" smtClean="0">
                <a:latin typeface="Calibri" pitchFamily="34" charset="0"/>
              </a:rPr>
              <a:t>	(4) scar tissue.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Thus, fixed-defects on 3– 4 hr redistribution images may represent only severely </a:t>
            </a:r>
            <a:r>
              <a:rPr lang="en-US" sz="2000" dirty="0" err="1" smtClean="0">
                <a:latin typeface="Calibri" pitchFamily="34" charset="0"/>
              </a:rPr>
              <a:t>hypoperfused</a:t>
            </a:r>
            <a:r>
              <a:rPr lang="en-US" sz="2000" dirty="0" smtClean="0">
                <a:latin typeface="Calibri" pitchFamily="34" charset="0"/>
              </a:rPr>
              <a:t>—and not necessarily </a:t>
            </a:r>
            <a:r>
              <a:rPr lang="en-US" sz="2000" dirty="0" err="1" smtClean="0">
                <a:latin typeface="Calibri" pitchFamily="34" charset="0"/>
              </a:rPr>
              <a:t>infarcted</a:t>
            </a:r>
            <a:r>
              <a:rPr lang="en-US" sz="2000" dirty="0" smtClean="0">
                <a:latin typeface="Calibri" pitchFamily="34" charset="0"/>
              </a:rPr>
              <a:t> tissue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6002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INTERPRETATION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19200" y="304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INTERPRETATION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Late redistribution images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Acquire a third set of images at 24 hours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This would allow for redistribution of the tracer to very-ischemic (yet viable) tissue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It has been shown that 22% of fixed defects (at early redistribution imaging) demonstrate normal Tl-201 uptake at later redistribution.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This may indicate a poorly </a:t>
            </a:r>
            <a:r>
              <a:rPr lang="en-US" sz="2000" dirty="0" err="1" smtClean="0">
                <a:latin typeface="Calibri" pitchFamily="34" charset="0"/>
              </a:rPr>
              <a:t>perfused</a:t>
            </a:r>
            <a:r>
              <a:rPr lang="en-US" sz="2000" dirty="0" smtClean="0">
                <a:latin typeface="Calibri" pitchFamily="34" charset="0"/>
              </a:rPr>
              <a:t>, yet viable region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baseline="30000" dirty="0" smtClean="0"/>
              <a:t>201</a:t>
            </a:r>
            <a:r>
              <a:rPr lang="en-US" i="1" dirty="0" smtClean="0"/>
              <a:t>Tl reinjection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1525488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This may be necessary because redistribution depends on the continued delivery of the tracer over the 3–4 hr period.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If the blood concentration of </a:t>
            </a:r>
            <a:r>
              <a:rPr lang="en-US" sz="2000" dirty="0" err="1" smtClean="0">
                <a:latin typeface="Calibri" pitchFamily="34" charset="0"/>
              </a:rPr>
              <a:t>Tl</a:t>
            </a:r>
            <a:r>
              <a:rPr lang="en-US" sz="2000" dirty="0" smtClean="0">
                <a:latin typeface="Calibri" pitchFamily="34" charset="0"/>
              </a:rPr>
              <a:t>- 201 decreases to a great extent, there may be insufficient delivery of the tracer and the defect may not fill-in during redistribution imaging.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second injection of thallium with delayed imaging will give the </a:t>
            </a:r>
            <a:r>
              <a:rPr lang="en-US" sz="2000" dirty="0" err="1" smtClean="0">
                <a:latin typeface="Calibri" pitchFamily="34" charset="0"/>
              </a:rPr>
              <a:t>myocytes</a:t>
            </a:r>
            <a:r>
              <a:rPr lang="en-US" sz="2000" dirty="0" smtClean="0">
                <a:latin typeface="Calibri" pitchFamily="34" charset="0"/>
              </a:rPr>
              <a:t> with reduced perfusion the greatest opportunity to sequester thallium.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baseline="30000" dirty="0" smtClean="0"/>
              <a:t>99m</a:t>
            </a:r>
            <a:r>
              <a:rPr lang="en-US" i="1" dirty="0" smtClean="0"/>
              <a:t>Tc-sestamibi and </a:t>
            </a:r>
            <a:r>
              <a:rPr lang="en-US" i="1" dirty="0" err="1" smtClean="0"/>
              <a:t>tetrofosmin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1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They do</a:t>
            </a:r>
            <a:r>
              <a:rPr lang="en-US" sz="2000" baseline="30000" dirty="0" smtClean="0">
                <a:latin typeface="Calibri" pitchFamily="34" charset="0"/>
              </a:rPr>
              <a:t> </a:t>
            </a:r>
            <a:r>
              <a:rPr lang="en-US" sz="2000" dirty="0" smtClean="0">
                <a:latin typeface="Calibri" pitchFamily="34" charset="0"/>
              </a:rPr>
              <a:t>not share the redistribution properties of </a:t>
            </a:r>
            <a:r>
              <a:rPr lang="en-US" sz="2000" baseline="30000" dirty="0" smtClean="0">
                <a:latin typeface="Calibri" pitchFamily="34" charset="0"/>
              </a:rPr>
              <a:t>201</a:t>
            </a:r>
            <a:r>
              <a:rPr lang="en-US" sz="2000" dirty="0" smtClean="0">
                <a:latin typeface="Calibri" pitchFamily="34" charset="0"/>
              </a:rPr>
              <a:t>Tl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BUT their characteristics for predicting improvement in regional function</a:t>
            </a:r>
            <a:r>
              <a:rPr lang="en-US" sz="2000" baseline="30000" dirty="0" smtClean="0">
                <a:latin typeface="Calibri" pitchFamily="34" charset="0"/>
              </a:rPr>
              <a:t> </a:t>
            </a:r>
            <a:r>
              <a:rPr lang="en-US" sz="2000" dirty="0" smtClean="0">
                <a:latin typeface="Calibri" pitchFamily="34" charset="0"/>
              </a:rPr>
              <a:t>after revascularization appear to be similar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www.mdconsult.com/books/bbmapAsset?appID=MDC&amp;isbn=978-1-4377-0398-6&amp;eid=4-u1.0-B978-1-4377-0398-6..00017-2..f017-043-9781437703986&amp;assetType=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4953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2000" y="5449669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Relation between tracer uptake in a dysfunctional territory and the subsequent probability of functional recovery after revascularization.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i="1" dirty="0" smtClean="0"/>
              <a:t>Modified from </a:t>
            </a:r>
            <a:r>
              <a:rPr lang="en-US" sz="1400" i="1" dirty="0" err="1" smtClean="0"/>
              <a:t>Bonow</a:t>
            </a:r>
            <a:r>
              <a:rPr lang="en-US" sz="1400" i="1" dirty="0" smtClean="0"/>
              <a:t> RO: Assessment of myocardial viability with thallium-201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mdconsult.com/books/bbmapAsset?appID=MDC&amp;isbn=978-1-4377-0398-6&amp;eid=4-u1.0-B978-1-4377-0398-6..00017-2..f017-007ab-9781437703986&amp;assetType=full"/>
          <p:cNvPicPr>
            <a:picLocks noChangeAspect="1" noChangeArrowheads="1"/>
          </p:cNvPicPr>
          <p:nvPr/>
        </p:nvPicPr>
        <p:blipFill>
          <a:blip r:embed="rId2" cstate="print"/>
          <a:srcRect t="41333" b="8000"/>
          <a:stretch>
            <a:fillRect/>
          </a:stretch>
        </p:blipFill>
        <p:spPr bwMode="auto">
          <a:xfrm>
            <a:off x="228600" y="304799"/>
            <a:ext cx="8686800" cy="4495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105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dirty="0" smtClean="0"/>
              <a:t>Severe apical defect</a:t>
            </a:r>
            <a:endParaRPr lang="en-US" sz="2400" dirty="0" smtClean="0">
              <a:sym typeface="Wingdings" pitchFamily="2" charset="2"/>
            </a:endParaRPr>
          </a:p>
          <a:p>
            <a:pPr marL="342900" indent="-342900"/>
            <a:r>
              <a:rPr lang="en-US" sz="2400" dirty="0" smtClean="0">
                <a:sym typeface="Wingdings" pitchFamily="2" charset="2"/>
              </a:rPr>
              <a:t>Basal and mid inferior and lateral wall defect  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51009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 Fixed defect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781800" y="54864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Reversible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15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In the early 1980s, </a:t>
            </a:r>
            <a:r>
              <a:rPr lang="en-US" sz="2000" dirty="0" err="1" smtClean="0">
                <a:latin typeface="Calibri" pitchFamily="34" charset="0"/>
              </a:rPr>
              <a:t>Rahimtoola</a:t>
            </a:r>
            <a:r>
              <a:rPr lang="en-US" sz="2000" dirty="0" smtClean="0">
                <a:latin typeface="Calibri" pitchFamily="34" charset="0"/>
              </a:rPr>
              <a:t> et al reviewed the results of coronary bypass surgery trials and identified patients with CAD and chronic LVD that improved upon revascularization.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133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CORNERSTONE FOR ALL FUTURE STUDIES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1791494" y="3085306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7200" y="3764101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CASS (coronary artery surgery study ) REGISTRY</a:t>
            </a:r>
          </a:p>
          <a:p>
            <a:pPr>
              <a:buFont typeface="Wingdings" pitchFamily="2" charset="2"/>
              <a:buChar char="ü"/>
            </a:pPr>
            <a:endParaRPr lang="en-US" sz="2000" b="1" dirty="0" smtClean="0"/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Patients with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LVEF &lt; 35% involved 651 patients. </a:t>
            </a:r>
          </a:p>
          <a:p>
            <a:pPr>
              <a:buFont typeface="Wingdings" pitchFamily="2" charset="2"/>
              <a:buChar char="ü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The five year survival was significantly better in surgical patients (68%) than in the medical group (54%). 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 smtClean="0">
                <a:latin typeface="Calibri" pitchFamily="34" charset="0"/>
              </a:rPr>
              <a:t>The contrast was even more in patients with LVEF &lt; 26% whose five year survival was 63% with surgery, but 43% with medical treatment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 </a:t>
            </a: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610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The impact of viability assessment using myocardial perfusion imaging on patient management and outcome.</a:t>
            </a:r>
          </a:p>
          <a:p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hlinkClick r:id="rId2"/>
              </a:rPr>
              <a:t> </a:t>
            </a:r>
            <a:r>
              <a:rPr lang="en-US" sz="2000" b="1" u="sng" dirty="0" err="1" smtClean="0">
                <a:solidFill>
                  <a:srgbClr val="FF0000"/>
                </a:solidFill>
                <a:latin typeface="Calibri" pitchFamily="34" charset="0"/>
                <a:hlinkClick r:id="rId2"/>
              </a:rPr>
              <a:t>Hage</a:t>
            </a: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  <a:hlinkClick r:id="rId2"/>
              </a:rPr>
              <a:t> FG</a:t>
            </a:r>
            <a:r>
              <a:rPr lang="en-US" sz="2000" b="1" u="sng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</a:rPr>
              <a:t>et al   </a:t>
            </a:r>
            <a:r>
              <a:rPr lang="en-US" sz="2000" dirty="0" smtClean="0">
                <a:latin typeface="Calibri" pitchFamily="34" charset="0"/>
              </a:rPr>
              <a:t>J </a:t>
            </a:r>
            <a:r>
              <a:rPr lang="en-US" sz="2000" dirty="0" err="1" smtClean="0">
                <a:latin typeface="Calibri" pitchFamily="34" charset="0"/>
              </a:rPr>
              <a:t>Nucl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Cardiol</a:t>
            </a:r>
            <a:r>
              <a:rPr lang="en-US" sz="2000" dirty="0" smtClean="0">
                <a:latin typeface="Calibri" pitchFamily="34" charset="0"/>
              </a:rPr>
              <a:t>. 2010 Jun;17(3):378-89. </a:t>
            </a:r>
            <a:r>
              <a:rPr lang="en-US" sz="2000" dirty="0" err="1" smtClean="0">
                <a:latin typeface="Calibri" pitchFamily="34" charset="0"/>
              </a:rPr>
              <a:t>Epub</a:t>
            </a:r>
            <a:r>
              <a:rPr lang="en-US" sz="2000" dirty="0" smtClean="0">
                <a:latin typeface="Calibri" pitchFamily="34" charset="0"/>
              </a:rPr>
              <a:t> 2010 Feb 26.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8288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They studied 246 consecutive ICM patients with rest-redistribution gated SPECT thallium-201 MPI.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Size and severity of perfusion defects were assessed by automated method.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Regions with &lt;50% activity </a:t>
            </a:r>
            <a:r>
              <a:rPr lang="en-US" sz="2000" dirty="0" err="1" smtClean="0">
                <a:latin typeface="Calibri" pitchFamily="34" charset="0"/>
              </a:rPr>
              <a:t>vs</a:t>
            </a:r>
            <a:r>
              <a:rPr lang="en-US" sz="2000" dirty="0" smtClean="0">
                <a:latin typeface="Calibri" pitchFamily="34" charset="0"/>
              </a:rPr>
              <a:t> normal were considered nonviable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305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RESULTS: </a:t>
            </a:r>
          </a:p>
          <a:p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Of the 246 patients, 37% underwent CR within 3 months of MPI.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Independent predictors of CR included chest pains (OR 2.74) and rest-delayed transient ischemic dilatation (OR 4.49), while a prior history of CR or ventricular arrhythmias favored Medical therapy.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The cohort was followed-up for 41 +/- 30 m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Survival was better with CR than MT (P &lt; .0001).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For CR,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survival was better for those with a smaller area of nonviable myocardium</a:t>
            </a:r>
            <a:r>
              <a:rPr lang="en-US" sz="2000" dirty="0" smtClean="0">
                <a:latin typeface="Calibri" pitchFamily="34" charset="0"/>
              </a:rPr>
              <a:t> (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risk of death increased by 5%/1% increase in size of nonviable myocardium, P = .009</a:t>
            </a:r>
            <a:r>
              <a:rPr lang="en-US" sz="2000" dirty="0" smtClean="0">
                <a:latin typeface="Calibri" pitchFamily="34" charset="0"/>
              </a:rPr>
              <a:t>) but this was not seen in MT. 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CR had a mortality advantage over MT when the area of nonviable myocardium was &lt;or=20% LV but not larger.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Positron emission tomography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610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Glucose utilization is evaluated with FDG and regional perfusion assessed with N13-ammonia, rubidium-82, or O15- labeled water.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FDG is transported into the cell by the same </a:t>
            </a:r>
            <a:r>
              <a:rPr lang="en-US" sz="2000" dirty="0" err="1" smtClean="0">
                <a:latin typeface="Calibri" pitchFamily="34" charset="0"/>
              </a:rPr>
              <a:t>sarcolemmal</a:t>
            </a:r>
            <a:r>
              <a:rPr lang="en-US" sz="2000" dirty="0" smtClean="0">
                <a:latin typeface="Calibri" pitchFamily="34" charset="0"/>
              </a:rPr>
              <a:t> carrier as glucose, where it is </a:t>
            </a:r>
            <a:r>
              <a:rPr lang="en-US" sz="2000" dirty="0" err="1" smtClean="0">
                <a:latin typeface="Calibri" pitchFamily="34" charset="0"/>
              </a:rPr>
              <a:t>phosphorylated</a:t>
            </a:r>
            <a:r>
              <a:rPr lang="en-US" sz="2000" dirty="0" smtClean="0">
                <a:latin typeface="Calibri" pitchFamily="34" charset="0"/>
              </a:rPr>
              <a:t> to FDG-6-phosphate by the enzyme, </a:t>
            </a:r>
            <a:r>
              <a:rPr lang="en-US" sz="2000" dirty="0" err="1" smtClean="0">
                <a:latin typeface="Calibri" pitchFamily="34" charset="0"/>
              </a:rPr>
              <a:t>hexokinase</a:t>
            </a:r>
            <a:r>
              <a:rPr lang="en-US" sz="2000" dirty="0" smtClean="0">
                <a:latin typeface="Calibri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This unidirectional reaction results in the </a:t>
            </a:r>
            <a:r>
              <a:rPr lang="en-US" sz="2000" b="1" dirty="0" smtClean="0">
                <a:latin typeface="Calibri" pitchFamily="34" charset="0"/>
              </a:rPr>
              <a:t>intracellular accumulation of FDG-6-phosphate.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Since FDG does not undergo further metabolism, its uptake is proportional to the </a:t>
            </a:r>
            <a:r>
              <a:rPr lang="en-US" sz="2000" b="1" dirty="0" smtClean="0">
                <a:latin typeface="Calibri" pitchFamily="34" charset="0"/>
              </a:rPr>
              <a:t>overall rate of trans-</a:t>
            </a:r>
            <a:r>
              <a:rPr lang="en-US" sz="2000" b="1" dirty="0" err="1" smtClean="0">
                <a:latin typeface="Calibri" pitchFamily="34" charset="0"/>
              </a:rPr>
              <a:t>sarcolemmal</a:t>
            </a:r>
            <a:r>
              <a:rPr lang="en-US" sz="2000" b="1" dirty="0" smtClean="0">
                <a:latin typeface="Calibri" pitchFamily="34" charset="0"/>
              </a:rPr>
              <a:t> transport </a:t>
            </a:r>
            <a:r>
              <a:rPr lang="en-US" sz="2000" dirty="0" smtClean="0">
                <a:latin typeface="Calibri" pitchFamily="34" charset="0"/>
              </a:rPr>
              <a:t>and </a:t>
            </a:r>
            <a:r>
              <a:rPr lang="en-US" sz="2000" dirty="0" err="1" smtClean="0">
                <a:latin typeface="Calibri" pitchFamily="34" charset="0"/>
              </a:rPr>
              <a:t>hexokinase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</a:rPr>
              <a:t>phosphorylation</a:t>
            </a:r>
            <a:r>
              <a:rPr lang="en-US" sz="2000" dirty="0" smtClean="0">
                <a:latin typeface="Calibri" pitchFamily="34" charset="0"/>
              </a:rPr>
              <a:t>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81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MECHANISM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1430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fatty acid oxidation stops shortly after the onset of severe ischemia and ischemic </a:t>
            </a:r>
            <a:r>
              <a:rPr lang="en-US" sz="2000" dirty="0" err="1" smtClean="0">
                <a:latin typeface="Calibri" pitchFamily="34" charset="0"/>
              </a:rPr>
              <a:t>myocytes</a:t>
            </a:r>
            <a:r>
              <a:rPr lang="en-US" sz="2000" dirty="0" smtClean="0">
                <a:latin typeface="Calibri" pitchFamily="34" charset="0"/>
              </a:rPr>
              <a:t> will derive energy from </a:t>
            </a:r>
            <a:r>
              <a:rPr lang="en-US" sz="2000" b="1" dirty="0" smtClean="0">
                <a:latin typeface="Calibri" pitchFamily="34" charset="0"/>
              </a:rPr>
              <a:t>stored glycogen </a:t>
            </a:r>
            <a:r>
              <a:rPr lang="en-US" sz="2000" dirty="0" smtClean="0">
                <a:latin typeface="Calibri" pitchFamily="34" charset="0"/>
              </a:rPr>
              <a:t>through anaerobic </a:t>
            </a:r>
            <a:r>
              <a:rPr lang="en-US" sz="2000" dirty="0" err="1" smtClean="0">
                <a:latin typeface="Calibri" pitchFamily="34" charset="0"/>
              </a:rPr>
              <a:t>glycolysis</a:t>
            </a:r>
            <a:r>
              <a:rPr lang="en-US" sz="2000" dirty="0" smtClean="0">
                <a:latin typeface="Calibri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After glycogen stores have been </a:t>
            </a:r>
            <a:r>
              <a:rPr lang="en-US" sz="2000" b="1" dirty="0" smtClean="0">
                <a:latin typeface="Calibri" pitchFamily="34" charset="0"/>
              </a:rPr>
              <a:t>depleted,</a:t>
            </a:r>
            <a:r>
              <a:rPr lang="en-US" sz="2000" dirty="0" smtClean="0">
                <a:latin typeface="Calibri" pitchFamily="34" charset="0"/>
              </a:rPr>
              <a:t> the ischemic </a:t>
            </a:r>
            <a:r>
              <a:rPr lang="en-US" sz="2000" dirty="0" err="1" smtClean="0">
                <a:latin typeface="Calibri" pitchFamily="34" charset="0"/>
              </a:rPr>
              <a:t>myocyte</a:t>
            </a:r>
            <a:r>
              <a:rPr lang="en-US" sz="2000" dirty="0" smtClean="0">
                <a:latin typeface="Calibri" pitchFamily="34" charset="0"/>
              </a:rPr>
              <a:t> efficiently use circulating glucose.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Under conditions of extremely diminished glucose delivery, </a:t>
            </a:r>
            <a:r>
              <a:rPr lang="en-US" sz="2000" dirty="0" err="1" smtClean="0">
                <a:latin typeface="Calibri" pitchFamily="34" charset="0"/>
              </a:rPr>
              <a:t>sarcolemmal</a:t>
            </a:r>
            <a:r>
              <a:rPr lang="en-US" sz="2000" dirty="0" smtClean="0">
                <a:latin typeface="Calibri" pitchFamily="34" charset="0"/>
              </a:rPr>
              <a:t> glucose transporters are up-regulated to allow for increased uptake of this substrate.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327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MECHANISM 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00200"/>
            <a:ext cx="8001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As there should be no uptake of glucose by </a:t>
            </a:r>
            <a:r>
              <a:rPr lang="en-US" sz="2000" dirty="0" err="1" smtClean="0">
                <a:latin typeface="Calibri" pitchFamily="34" charset="0"/>
              </a:rPr>
              <a:t>infarcted</a:t>
            </a:r>
            <a:r>
              <a:rPr lang="en-US" sz="2000" dirty="0" smtClean="0">
                <a:latin typeface="Calibri" pitchFamily="34" charset="0"/>
              </a:rPr>
              <a:t> myocardium—which is </a:t>
            </a:r>
            <a:r>
              <a:rPr lang="en-US" sz="2000" b="1" dirty="0" smtClean="0">
                <a:latin typeface="Calibri" pitchFamily="34" charset="0"/>
              </a:rPr>
              <a:t>metabolically inert—nonviable myocardium </a:t>
            </a:r>
            <a:r>
              <a:rPr lang="en-US" sz="2000" dirty="0" smtClean="0">
                <a:latin typeface="Calibri" pitchFamily="34" charset="0"/>
              </a:rPr>
              <a:t>will appear as a region of </a:t>
            </a:r>
            <a:r>
              <a:rPr lang="en-US" sz="2000" b="1" dirty="0" smtClean="0">
                <a:latin typeface="Calibri" pitchFamily="34" charset="0"/>
              </a:rPr>
              <a:t>low-FDG concentration </a:t>
            </a:r>
            <a:r>
              <a:rPr lang="en-US" sz="2000" dirty="0" smtClean="0">
                <a:latin typeface="Calibri" pitchFamily="34" charset="0"/>
              </a:rPr>
              <a:t>in such images.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In areas of </a:t>
            </a:r>
            <a:r>
              <a:rPr lang="en-US" sz="2000" b="1" dirty="0" smtClean="0">
                <a:latin typeface="Calibri" pitchFamily="34" charset="0"/>
              </a:rPr>
              <a:t>reversibly injured myocardium</a:t>
            </a:r>
            <a:r>
              <a:rPr lang="en-US" sz="2000" dirty="0" smtClean="0">
                <a:latin typeface="Calibri" pitchFamily="34" charset="0"/>
              </a:rPr>
              <a:t>, glucose utilization is </a:t>
            </a:r>
            <a:r>
              <a:rPr lang="en-US" sz="2000" b="1" dirty="0" smtClean="0">
                <a:latin typeface="Calibri" pitchFamily="34" charset="0"/>
              </a:rPr>
              <a:t>normal and even above normal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Thus, stunned or hibernating myocardium may be indistinguishable from normal tissue in an FDG PET image. </a:t>
            </a:r>
          </a:p>
          <a:p>
            <a:pPr>
              <a:buFont typeface="Wingdings" pitchFamily="2" charset="2"/>
              <a:buChar char="ü"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3400" y="381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INTERPRETATION</a:t>
            </a:r>
            <a:endParaRPr lang="en-US" sz="32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4056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smtClean="0"/>
              <a:t>PET perfusion imaging</a:t>
            </a:r>
            <a:endParaRPr lang="en-US" sz="3200" u="sng" dirty="0"/>
          </a:p>
        </p:txBody>
      </p:sp>
      <p:sp>
        <p:nvSpPr>
          <p:cNvPr id="3" name="Rectangle 2"/>
          <p:cNvSpPr/>
          <p:nvPr/>
        </p:nvSpPr>
        <p:spPr>
          <a:xfrm>
            <a:off x="304800" y="1158419"/>
            <a:ext cx="8534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Estimations of myocardial perfusion have been performed with </a:t>
            </a:r>
            <a:r>
              <a:rPr lang="en-US" sz="2000" baseline="30000" dirty="0" smtClean="0">
                <a:latin typeface="Calibri" pitchFamily="34" charset="0"/>
              </a:rPr>
              <a:t>13</a:t>
            </a:r>
            <a:r>
              <a:rPr lang="en-US" sz="2000" dirty="0" smtClean="0">
                <a:latin typeface="Calibri" pitchFamily="34" charset="0"/>
              </a:rPr>
              <a:t>NH3 and H2</a:t>
            </a:r>
            <a:r>
              <a:rPr lang="en-US" sz="2000" baseline="30000" dirty="0" smtClean="0">
                <a:latin typeface="Calibri" pitchFamily="34" charset="0"/>
              </a:rPr>
              <a:t>15</a:t>
            </a:r>
            <a:r>
              <a:rPr lang="en-US" sz="2000" dirty="0" smtClean="0">
                <a:latin typeface="Calibri" pitchFamily="34" charset="0"/>
              </a:rPr>
              <a:t>O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 Initial uptake is in proportion to myocardial blood flow but the retention of 13NH3 depends on the metabolic integrity of the </a:t>
            </a:r>
            <a:r>
              <a:rPr lang="en-US" sz="2000" dirty="0" err="1" smtClean="0">
                <a:latin typeface="Calibri" pitchFamily="34" charset="0"/>
              </a:rPr>
              <a:t>myocytes</a:t>
            </a:r>
            <a:r>
              <a:rPr lang="en-US" sz="2000" dirty="0" smtClean="0">
                <a:latin typeface="Calibri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Thus, </a:t>
            </a:r>
            <a:r>
              <a:rPr lang="en-US" sz="2000" b="1" dirty="0" smtClean="0">
                <a:latin typeface="Calibri" pitchFamily="34" charset="0"/>
              </a:rPr>
              <a:t>late-distribution </a:t>
            </a:r>
            <a:r>
              <a:rPr lang="en-US" sz="2000" b="1" baseline="30000" dirty="0" smtClean="0">
                <a:latin typeface="Calibri" pitchFamily="34" charset="0"/>
              </a:rPr>
              <a:t>13</a:t>
            </a:r>
            <a:r>
              <a:rPr lang="en-US" sz="2000" b="1" dirty="0" smtClean="0">
                <a:latin typeface="Calibri" pitchFamily="34" charset="0"/>
              </a:rPr>
              <a:t>NH3 PET images is </a:t>
            </a:r>
            <a:r>
              <a:rPr lang="en-US" sz="2000" dirty="0" smtClean="0">
                <a:latin typeface="Calibri" pitchFamily="34" charset="0"/>
              </a:rPr>
              <a:t>useful in the assessment of myocardial viability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PET imaging with 82Rb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latin typeface="Calibri" pitchFamily="34" charset="0"/>
              </a:rPr>
              <a:t> does not need a cyclotron facility.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Calibri" pitchFamily="34" charset="0"/>
              </a:rPr>
              <a:t>Late-distribution 82Rb images reflect myocardial viability </a:t>
            </a:r>
            <a:r>
              <a:rPr lang="en-US" sz="2000" dirty="0" smtClean="0">
                <a:latin typeface="Calibri" pitchFamily="34" charset="0"/>
              </a:rPr>
              <a:t>as the successful uptake of 82Rb depends on an intact </a:t>
            </a:r>
            <a:r>
              <a:rPr lang="en-US" sz="2000" dirty="0" err="1" smtClean="0">
                <a:latin typeface="Calibri" pitchFamily="34" charset="0"/>
              </a:rPr>
              <a:t>myocyte</a:t>
            </a:r>
            <a:r>
              <a:rPr lang="en-US" sz="2000" dirty="0" smtClean="0">
                <a:latin typeface="Calibri" pitchFamily="34" charset="0"/>
              </a:rPr>
              <a:t> membrane (a functional Na/K </a:t>
            </a:r>
            <a:r>
              <a:rPr lang="en-US" sz="2000" dirty="0" err="1" smtClean="0">
                <a:latin typeface="Calibri" pitchFamily="34" charset="0"/>
              </a:rPr>
              <a:t>ATPase</a:t>
            </a:r>
            <a:r>
              <a:rPr lang="en-US" sz="2000" dirty="0" smtClean="0">
                <a:latin typeface="Calibri" pitchFamily="34" charset="0"/>
              </a:rPr>
              <a:t> pump)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447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combination of perfusion PET and FDG PET has long been considered the gold-standard for the identification of hibernating myocardium.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identification of a region with low perfusion reserve by 13NH3 despite normal FDG uptake is highly predictive of both functional recovery and survival post revascularization.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334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The Combined Value of Perfusion/Metabolism PET</a:t>
            </a:r>
            <a:endParaRPr lang="en-US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vmipetct.com/zportal/portals/phys/clinical/petct_case_studies/heart_disease/heart_case1/cas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534400" cy="4724400"/>
          </a:xfrm>
          <a:prstGeom prst="rect">
            <a:avLst/>
          </a:prstGeom>
          <a:noFill/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228600"/>
            <a:ext cx="88392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PET•CT cardiac perfusion and viability mismatch study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 r="10665"/>
          <a:stretch>
            <a:fillRect/>
          </a:stretch>
        </p:blipFill>
        <p:spPr bwMode="auto">
          <a:xfrm>
            <a:off x="1447799" y="614624"/>
            <a:ext cx="7696201" cy="45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1457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362200" y="5486400"/>
            <a:ext cx="503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FDG PET in Myocardial Viability- various studies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4400" y="60198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combined sensitivity and specificity of 88 and 73%,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2192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Thus came the concept of 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myocardial viability</a:t>
            </a:r>
            <a:r>
              <a:rPr lang="en-US" sz="4000" dirty="0" smtClean="0">
                <a:latin typeface="Calibri" pitchFamily="34" charset="0"/>
              </a:rPr>
              <a:t> and with it came the new terms such as 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hibernation and stunning</a:t>
            </a:r>
            <a:endParaRPr lang="en-US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SPECT VS FDG PET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22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 smtClean="0">
                <a:solidFill>
                  <a:srgbClr val="FF0000"/>
                </a:solidFill>
                <a:latin typeface="Calibri" pitchFamily="34" charset="0"/>
              </a:rPr>
              <a:t>Brunken</a:t>
            </a:r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</a:rPr>
              <a:t> et al </a:t>
            </a:r>
            <a:r>
              <a:rPr lang="en-US" sz="2000" dirty="0" smtClean="0">
                <a:latin typeface="Calibri" pitchFamily="34" charset="0"/>
              </a:rPr>
              <a:t>published data from a comparison of </a:t>
            </a:r>
            <a:r>
              <a:rPr lang="en-US" sz="2000" dirty="0" err="1" smtClean="0">
                <a:latin typeface="Calibri" pitchFamily="34" charset="0"/>
              </a:rPr>
              <a:t>tomographic</a:t>
            </a:r>
            <a:r>
              <a:rPr lang="en-US" sz="2000" dirty="0" smtClean="0">
                <a:latin typeface="Calibri" pitchFamily="34" charset="0"/>
              </a:rPr>
              <a:t> thallium images with PET images; 47% of the irreversible thallium defects were identified as viable on PET images</a:t>
            </a:r>
          </a:p>
          <a:p>
            <a:pPr algn="r"/>
            <a:r>
              <a:rPr lang="en-US" i="1" dirty="0" smtClean="0"/>
              <a:t>Circulation</a:t>
            </a:r>
            <a:r>
              <a:rPr lang="en-US" dirty="0" smtClean="0"/>
              <a:t>. Nov 1992;86(5):1357-69.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4114800"/>
            <a:ext cx="815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</a:rPr>
              <a:t>Tamaki et al </a:t>
            </a:r>
            <a:r>
              <a:rPr lang="en-US" sz="2000" dirty="0" smtClean="0">
                <a:latin typeface="Calibri" pitchFamily="34" charset="0"/>
              </a:rPr>
              <a:t>subsequently confirmed these findings in 2 comparative studies of SPECT and PET in which 38-42% of the irreversible thallium defects had enhanced FDG uptake suggestive of viable myocardium.</a:t>
            </a:r>
          </a:p>
          <a:p>
            <a:pPr algn="r"/>
            <a:r>
              <a:rPr lang="en-US" i="1" dirty="0" smtClean="0"/>
              <a:t>Am J </a:t>
            </a:r>
            <a:r>
              <a:rPr lang="en-US" i="1" dirty="0" err="1" smtClean="0"/>
              <a:t>Cardiol</a:t>
            </a:r>
            <a:r>
              <a:rPr lang="en-US" dirty="0" smtClean="0"/>
              <a:t>. Oct 15 1989;64(14):860-5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resonance Imaging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resonance 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Three techniques are being used: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1.Resting MRI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measure end diastolic wall thickness.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2. Dobutamine MRI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evaluate contractile reserve.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3. Contrast enhanced MRI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detect  extent and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transmurality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of scar tissue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937125"/>
          </a:xfrm>
        </p:spPr>
        <p:txBody>
          <a:bodyPr>
            <a:normAutofit lnSpcReduction="10000"/>
          </a:bodyPr>
          <a:lstStyle/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Resting MRI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 End diastolic wall thickness &lt; 6 mm represent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transmural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scar. </a:t>
            </a:r>
          </a:p>
          <a:p>
            <a:endParaRPr lang="en-US" sz="20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u="sng" dirty="0" err="1" smtClean="0">
                <a:solidFill>
                  <a:schemeClr val="tx1"/>
                </a:solidFill>
                <a:latin typeface="Calibri" pitchFamily="34" charset="0"/>
              </a:rPr>
              <a:t>Dobutamine</a:t>
            </a:r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 MRI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 Evaluate contractile reserve.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 Increased resolution of MRI avoid subjective variation of echo.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 Has sensitivity of 89%  &amp;  specificity of 94% to predict improvement  after     revascularization.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u="sng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u="sng" dirty="0" smtClean="0">
                <a:solidFill>
                  <a:schemeClr val="tx1"/>
                </a:solidFill>
                <a:latin typeface="Calibri" pitchFamily="34" charset="0"/>
              </a:rPr>
              <a:t>Contrast enhanced MRI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Allows precise detection of scar tissue.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Extent &amp;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transmurality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of scar can be assessed.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Can detect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subendocardial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scar.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     Similar to FDG PET in detecting scar.</a:t>
            </a:r>
          </a:p>
          <a:p>
            <a:pPr>
              <a:buNone/>
            </a:pP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Contractile reserve (DS MRI)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4582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Compared to SPECT with both thallium and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sestamibi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DS MRI is less sensitive but more specific with respect to recovery of contractile function after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revascularisation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Sensitivity / Specificity 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50 / 81% for MRI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76 and 44% for SPECT thallium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66 and 49% for SPECT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Tc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Compared PET (gold standard), sensitivity and specificity of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dobutamine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MRI for the diagnosis of myocardial viability have resulted to be 81 and 95%.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DE MRI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4525963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Allows direct or indirect assessment of viability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Infarct characterization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 a study, presence of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Microvascular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obstruction, Increased LVEDV and Impaired LVEF in MRI are found to be independent predictors of adverse events.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Three patterns of enhanced signal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: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1) Early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hypointensity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 No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late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hypo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),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2) early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late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hyper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);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3)early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hypointensity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late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en-US" sz="2000" i="1" dirty="0" smtClean="0">
                <a:solidFill>
                  <a:schemeClr val="tx1"/>
                </a:solidFill>
                <a:latin typeface="Calibri" pitchFamily="34" charset="0"/>
              </a:rPr>
              <a:t>comb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). 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 I pattern (hypo)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Indicated diffuse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microvascular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damage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Severe myocardial damage / Myocardial necrosis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Poor functional recovery after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revascularisation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/>
              <a:t>Recovery after </a:t>
            </a:r>
            <a:r>
              <a:rPr lang="en-US" sz="2800" dirty="0" err="1" smtClean="0"/>
              <a:t>Revasc</a:t>
            </a:r>
            <a:r>
              <a:rPr lang="en-US" sz="2800" dirty="0" smtClean="0"/>
              <a:t>. Depends on </a:t>
            </a:r>
            <a:r>
              <a:rPr lang="en-US" sz="2800" dirty="0" err="1" smtClean="0"/>
              <a:t>transmural</a:t>
            </a:r>
            <a:r>
              <a:rPr lang="en-US" sz="2800" dirty="0" smtClean="0"/>
              <a:t> extension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686800" cy="4525963"/>
          </a:xfrm>
        </p:spPr>
        <p:txBody>
          <a:bodyPr>
            <a:normAutofit/>
          </a:bodyPr>
          <a:lstStyle/>
          <a:p>
            <a:pPr eaLnBrk="1" hangingPunct="1"/>
            <a:endParaRPr lang="en-US" sz="2000" dirty="0" smtClean="0">
              <a:latin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Highly probable &lt; 25%,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intermediate 25 - 75%,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Very low / null &gt;  75%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Hyperintensities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restricted to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Subendocardial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area will recover contractility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 MRI compared to DSE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u="sng" dirty="0" smtClean="0">
                <a:solidFill>
                  <a:srgbClr val="FF0000"/>
                </a:solidFill>
                <a:latin typeface="Calibri" pitchFamily="34" charset="0"/>
              </a:rPr>
              <a:t>Nelson et al: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TEI by DE MRI is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inversly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related to contractile reserve by DSE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Half of all segments which were fully viable by DE MRI had absence of contractile reserve.</a:t>
            </a:r>
          </a:p>
          <a:p>
            <a:pPr eaLnBrk="1" hangingPunct="1"/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Due to tethering of viable regions to scar regions,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myocyte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cellular adaptations that impair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dobutamine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response, and absence of coronary flow reserve in chronically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hypoperfused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regions.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33600"/>
            <a:ext cx="7772400" cy="1362456"/>
          </a:xfrm>
        </p:spPr>
        <p:txBody>
          <a:bodyPr>
            <a:normAutofit fontScale="90000"/>
          </a:bodyPr>
          <a:lstStyle/>
          <a:p>
            <a:pPr algn="ctr"/>
            <a:r>
              <a:rPr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MYOCARDIAL RESPONSE TO</a:t>
            </a:r>
            <a:br>
              <a:rPr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ISCHEMIC INJURY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 t="34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943600" y="3505200"/>
            <a:ext cx="2971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AKINETIC SEGMENT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NO SCAR ON MRI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VIABLE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SEGMENT BECAME FUNCTIONAL POST REVASCULARISATION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REVERSIBLE DYSFUNCTION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 t="44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943600" y="3352800"/>
            <a:ext cx="2971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AKINETIC SEGMENT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SCAR ON MRI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NON VIABLE</a:t>
            </a:r>
          </a:p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	SCAR AND AKINESIS WAS PERSISTENT POST REVASCULARISATION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IRREVERSIBLE DYSFUNCTION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2209800"/>
            <a:ext cx="8763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dirty="0" smtClean="0"/>
              <a:t>Raymond J. Kim, M.D., Edwin Wu, M.D., Allen Rafael, M.D., </a:t>
            </a:r>
            <a:r>
              <a:rPr lang="en-US" sz="1400" dirty="0" err="1" smtClean="0"/>
              <a:t>Enn</a:t>
            </a:r>
            <a:r>
              <a:rPr lang="en-US" sz="1400" dirty="0" smtClean="0"/>
              <a:t>-Ling Chen, Ph.D., Michele A. Parker, M.S., Orlando </a:t>
            </a:r>
            <a:r>
              <a:rPr lang="en-US" sz="1400" dirty="0" err="1" smtClean="0"/>
              <a:t>Simonetti</a:t>
            </a:r>
            <a:r>
              <a:rPr lang="en-US" sz="1400" dirty="0" smtClean="0"/>
              <a:t>, Ph.D., Francis J. </a:t>
            </a:r>
            <a:r>
              <a:rPr lang="en-US" sz="1400" dirty="0" err="1" smtClean="0"/>
              <a:t>Klocke</a:t>
            </a:r>
            <a:r>
              <a:rPr lang="en-US" sz="1400" dirty="0" smtClean="0"/>
              <a:t>, M.D., Robert O. </a:t>
            </a:r>
            <a:r>
              <a:rPr lang="en-US" sz="1400" dirty="0" err="1" smtClean="0"/>
              <a:t>Bonow</a:t>
            </a:r>
            <a:r>
              <a:rPr lang="en-US" sz="1400" dirty="0" smtClean="0"/>
              <a:t>, M.D., and Robert M. Judd, Ph.D.</a:t>
            </a:r>
          </a:p>
          <a:p>
            <a:pPr fontAlgn="base"/>
            <a:r>
              <a:rPr lang="en-US" sz="1400" dirty="0" smtClean="0"/>
              <a:t>N </a:t>
            </a:r>
            <a:r>
              <a:rPr lang="en-US" sz="1400" dirty="0" err="1" smtClean="0"/>
              <a:t>Engl</a:t>
            </a:r>
            <a:r>
              <a:rPr lang="en-US" sz="1400" dirty="0" smtClean="0"/>
              <a:t> J Med 2000; 343:1445-1453</a:t>
            </a:r>
            <a:endParaRPr lang="en-US" sz="1400" dirty="0"/>
          </a:p>
        </p:txBody>
      </p:sp>
      <p:pic>
        <p:nvPicPr>
          <p:cNvPr id="76802" name="Picture 2" descr="http://embargowatch.files.wordpress.com/2010/04/nej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34200" cy="1366701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228599" y="1295400"/>
            <a:ext cx="868680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ORIGINAL ARTICLE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58585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The Use of Contrast-Enhanced Magnetic Resonance Imaging to Identify Reversible Myocardial Dysfunction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124200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Gadolinium-enhanced MRI was performed  in 50 patients with ventricular dysfunction before they  underwent surgical or </a:t>
            </a:r>
            <a:r>
              <a:rPr lang="en-US" sz="2000" dirty="0" err="1" smtClean="0">
                <a:latin typeface="Calibri" pitchFamily="34" charset="0"/>
              </a:rPr>
              <a:t>percutaneous</a:t>
            </a:r>
            <a:r>
              <a:rPr lang="en-US" sz="2000" dirty="0" smtClean="0">
                <a:latin typeface="Calibri" pitchFamily="34" charset="0"/>
              </a:rPr>
              <a:t> revascularization.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dirty="0" err="1" smtClean="0">
                <a:latin typeface="Calibri" pitchFamily="34" charset="0"/>
              </a:rPr>
              <a:t>transmural</a:t>
            </a:r>
            <a:r>
              <a:rPr lang="en-US" sz="2000" dirty="0" smtClean="0">
                <a:latin typeface="Calibri" pitchFamily="34" charset="0"/>
              </a:rPr>
              <a:t> extent of </a:t>
            </a:r>
            <a:r>
              <a:rPr lang="en-US" sz="2000" dirty="0" err="1" smtClean="0">
                <a:latin typeface="Calibri" pitchFamily="34" charset="0"/>
              </a:rPr>
              <a:t>hyperenhanced</a:t>
            </a:r>
            <a:r>
              <a:rPr lang="en-US" sz="2000" dirty="0" smtClean="0">
                <a:latin typeface="Calibri" pitchFamily="34" charset="0"/>
              </a:rPr>
              <a:t> regions was postulated to represent the </a:t>
            </a:r>
            <a:r>
              <a:rPr lang="en-US" sz="2000" dirty="0" err="1" smtClean="0">
                <a:latin typeface="Calibri" pitchFamily="34" charset="0"/>
              </a:rPr>
              <a:t>transmural</a:t>
            </a:r>
            <a:r>
              <a:rPr lang="en-US" sz="2000" dirty="0" smtClean="0">
                <a:latin typeface="Calibri" pitchFamily="34" charset="0"/>
              </a:rPr>
              <a:t> extent of nonviable myocardium.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extent of regional contractility at the same locations was determined by cine</a:t>
            </a:r>
          </a:p>
          <a:p>
            <a:r>
              <a:rPr lang="en-US" sz="2000" dirty="0" smtClean="0">
                <a:latin typeface="Calibri" pitchFamily="34" charset="0"/>
              </a:rPr>
              <a:t>MRI before and after revascularization in 41 patients.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1447800"/>
            <a:ext cx="838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An absence of delayed enhancement in segments that exhibit abnormal contractility has a </a:t>
            </a:r>
            <a:r>
              <a:rPr lang="en-US" sz="2000" b="1" dirty="0" smtClean="0">
                <a:latin typeface="Calibri" pitchFamily="34" charset="0"/>
              </a:rPr>
              <a:t>positive predictive value of 78%</a:t>
            </a:r>
            <a:r>
              <a:rPr lang="en-US" sz="2000" dirty="0" smtClean="0">
                <a:latin typeface="Calibri" pitchFamily="34" charset="0"/>
              </a:rPr>
              <a:t> for recovery after revascularization.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A &lt;25% delayed enhancement has a positive predictive value of 71%.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latin typeface="Calibri" pitchFamily="34" charset="0"/>
              </a:rPr>
              <a:t>The percentage of the left ventricle that was both dysfunctional</a:t>
            </a:r>
          </a:p>
          <a:p>
            <a:r>
              <a:rPr lang="en-US" sz="2000" dirty="0" smtClean="0">
                <a:latin typeface="Calibri" pitchFamily="34" charset="0"/>
              </a:rPr>
              <a:t> and not </a:t>
            </a:r>
            <a:r>
              <a:rPr lang="en-US" sz="2000" dirty="0" err="1" smtClean="0">
                <a:latin typeface="Calibri" pitchFamily="34" charset="0"/>
              </a:rPr>
              <a:t>hyperenhanced</a:t>
            </a:r>
            <a:r>
              <a:rPr lang="en-US" sz="2000" dirty="0" smtClean="0">
                <a:latin typeface="Calibri" pitchFamily="34" charset="0"/>
              </a:rPr>
              <a:t> before revascularization was strongly related to the      degree of improvement in the global mean wall-motion score (P&lt;0.001) and</a:t>
            </a:r>
          </a:p>
          <a:p>
            <a:r>
              <a:rPr lang="en-US" sz="2000" dirty="0" smtClean="0">
                <a:latin typeface="Calibri" pitchFamily="34" charset="0"/>
              </a:rPr>
              <a:t>the ejection fraction (P&lt;0.001) after revascularization.</a:t>
            </a:r>
          </a:p>
          <a:p>
            <a:endParaRPr lang="en-US" sz="2000" dirty="0" smtClean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1978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RESULTS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22438"/>
            <a:ext cx="7924800" cy="4525962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388" y="179388"/>
            <a:ext cx="878363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chemeClr val="tx1"/>
                </a:solidFill>
                <a:latin typeface="Arial" charset="0"/>
              </a:rPr>
              <a:t>Relationship between 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</a:rPr>
              <a:t>transmual</a:t>
            </a:r>
            <a:r>
              <a:rPr lang="en-GB" sz="1600" b="1" dirty="0">
                <a:solidFill>
                  <a:schemeClr val="tx1"/>
                </a:solidFill>
                <a:latin typeface="Arial" charset="0"/>
              </a:rPr>
              <a:t> extent of scar (TES) and thallium (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</a:rPr>
              <a:t>Tl</a:t>
            </a:r>
            <a:r>
              <a:rPr lang="en-GB" sz="1600" b="1" dirty="0">
                <a:solidFill>
                  <a:schemeClr val="tx1"/>
                </a:solidFill>
                <a:latin typeface="Arial" charset="0"/>
              </a:rPr>
              <a:t>) activity at late redistribution (left) and increase in wall motion score (WMS) with low-dose </a:t>
            </a:r>
            <a:r>
              <a:rPr lang="en-GB" sz="1600" b="1" dirty="0" err="1">
                <a:solidFill>
                  <a:schemeClr val="tx1"/>
                </a:solidFill>
                <a:latin typeface="Arial" charset="0"/>
              </a:rPr>
              <a:t>dobutamine</a:t>
            </a:r>
            <a:r>
              <a:rPr lang="en-GB" sz="1600" b="1" dirty="0">
                <a:solidFill>
                  <a:schemeClr val="tx1"/>
                </a:solidFill>
                <a:latin typeface="Arial" charset="0"/>
              </a:rPr>
              <a:t> (right)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ontent.onlinejacc.org/images/header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"/>
          </a:xfrm>
          <a:prstGeom prst="rect">
            <a:avLst/>
          </a:prstGeom>
          <a:noFill/>
        </p:spPr>
      </p:pic>
      <p:pic>
        <p:nvPicPr>
          <p:cNvPr id="26628" name="Picture 4" descr="http://content.onlinejacc.org/images/header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60960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04800" y="10668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Bell MT" pitchFamily="18" charset="0"/>
              </a:rPr>
              <a:t>Accuracy of </a:t>
            </a:r>
            <a:r>
              <a:rPr lang="en-US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ell MT" pitchFamily="18" charset="0"/>
              </a:rPr>
              <a:t>currently available techniques for prediction of functional recovery after revascularization in patients with left ventricular dysfunction </a:t>
            </a:r>
            <a:r>
              <a:rPr lang="en-US" sz="1600" b="1" dirty="0" smtClean="0">
                <a:latin typeface="Bell MT" pitchFamily="18" charset="0"/>
              </a:rPr>
              <a:t>due to chronic coronary artery disease: comparison of pooled data</a:t>
            </a:r>
            <a:endParaRPr lang="en-US" sz="1600" b="1" dirty="0">
              <a:latin typeface="Bell MT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1998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 systematic review of all reports on prediction of functional recovery after revascularization in patients with chronic coronary artery disease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95300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Although all techniques accurately identify segments with improved contractile function after revascularization, the </a:t>
            </a:r>
            <a:r>
              <a:rPr lang="en-US" sz="1400" b="1" dirty="0" smtClean="0"/>
              <a:t>Tl-201 protocols may overestimate functional recovery</a:t>
            </a:r>
            <a:r>
              <a:rPr lang="en-US" sz="1400" dirty="0" smtClean="0"/>
              <a:t>. The evidence available thus far indicates that </a:t>
            </a:r>
            <a:r>
              <a:rPr lang="en-US" sz="1400" b="1" dirty="0" smtClean="0"/>
              <a:t>LDDE appears to have the highest predictive accuracy. 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11801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METHODS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4648200"/>
            <a:ext cx="1667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0" y="6217920"/>
          <a:ext cx="6096000" cy="57912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/>
                      </a:r>
                      <a:br>
                        <a:rPr lang="en-US" dirty="0"/>
                      </a:br>
                      <a:r>
                        <a:rPr lang="en-US" sz="1400" dirty="0"/>
                        <a:t>J Am </a:t>
                      </a:r>
                      <a:r>
                        <a:rPr lang="en-US" sz="1400" dirty="0" err="1"/>
                        <a:t>Coll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Cardiol</a:t>
                      </a:r>
                      <a:r>
                        <a:rPr lang="en-US" sz="1400" dirty="0"/>
                        <a:t>, 1997; 30:1451-1460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2819400"/>
            <a:ext cx="8839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MODALITIES</a:t>
            </a:r>
            <a:r>
              <a:rPr lang="en-US" sz="1400" dirty="0" smtClean="0"/>
              <a:t> :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Thallium-201 (Tl-201) stress-redistribution-reinjection, Tl-201 rest-redistribution, fluorine-18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fluorodeoxyglucose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with positron emission tomography, technetium-99m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sestamibi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imaging and low dose </a:t>
            </a:r>
            <a:r>
              <a:rPr lang="en-US" sz="1400" dirty="0" err="1" smtClean="0">
                <a:solidFill>
                  <a:schemeClr val="accent6">
                    <a:lumMod val="50000"/>
                  </a:schemeClr>
                </a:solidFill>
              </a:rPr>
              <a:t>dobutamine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</a:rPr>
              <a:t> echocardiography</a:t>
            </a:r>
            <a:r>
              <a:rPr lang="en-US" sz="1400" dirty="0" smtClean="0"/>
              <a:t> 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304800" y="3617893"/>
            <a:ext cx="8839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RESULTS: </a:t>
            </a:r>
          </a:p>
          <a:p>
            <a:r>
              <a:rPr lang="en-US" sz="1400" dirty="0" smtClean="0"/>
              <a:t>Sensitivity for predicting regional functional recovery after revascularization was high for all techniques. The specificity of both </a:t>
            </a:r>
            <a:r>
              <a:rPr lang="en-US" sz="1400" b="1" dirty="0" smtClean="0"/>
              <a:t>Tl-201 protocols was significantly lower (p &lt; 0.05) </a:t>
            </a:r>
            <a:r>
              <a:rPr lang="en-US" sz="1400" dirty="0" smtClean="0"/>
              <a:t>and </a:t>
            </a:r>
            <a:r>
              <a:rPr lang="en-US" sz="1400" b="1" dirty="0" smtClean="0"/>
              <a:t>LDDE significantly higher (p &lt; 0.01)</a:t>
            </a:r>
            <a:r>
              <a:rPr lang="en-US" sz="1400" dirty="0" smtClean="0"/>
              <a:t> than that of the other techniques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523999"/>
          <a:ext cx="7010400" cy="3276603"/>
        </p:xfrm>
        <a:graphic>
          <a:graphicData uri="http://schemas.openxmlformats.org/drawingml/2006/table">
            <a:tbl>
              <a:tblPr/>
              <a:tblGrid>
                <a:gridCol w="2819400"/>
                <a:gridCol w="1981200"/>
                <a:gridCol w="2209800"/>
              </a:tblGrid>
              <a:tr h="72291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MODALITY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SENSITIVITY (%)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MEAN (95% CI)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SPECIFICITY (%)</a:t>
                      </a:r>
                      <a:br>
                        <a:rPr lang="en-US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MEAN (95% CI)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F0FC"/>
                    </a:solidFill>
                  </a:tcPr>
                </a:tc>
              </a:tr>
              <a:tr h="722918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Dobutamine echocardiography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 (72-80)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 (77-84)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60905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Delayed enhancement by MRI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97 (91-100)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68 (51-85)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931">
                <a:tc>
                  <a:txBody>
                    <a:bodyPr/>
                    <a:lstStyle/>
                    <a:p>
                      <a:pPr algn="l"/>
                      <a:r>
                        <a:rPr lang="en-US"/>
                        <a:t>FDG PET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89 (85-93)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57 (51-63)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493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SPECT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 (84-93)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68 (61-75)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Commonly Used Noninvasive Testing Modalities to Predict Regional Functional Improvement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6096000"/>
            <a:ext cx="261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Circulation 117:103, 2008.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036317"/>
          <a:ext cx="8915400" cy="6035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310113"/>
                <a:gridCol w="3899732"/>
                <a:gridCol w="783271"/>
                <a:gridCol w="922284"/>
              </a:tblGrid>
              <a:tr h="5399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Indication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Test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Class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Level of Evidence</a:t>
                      </a:r>
                    </a:p>
                  </a:txBody>
                  <a:tcPr marL="0" marR="0" marT="0" marB="0"/>
                </a:tc>
              </a:tr>
              <a:tr h="809898"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1. Predicting improvement in regional and global LV function after revascularization</a:t>
                      </a: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Stress/redistribution/reinjection </a:t>
                      </a:r>
                      <a:r>
                        <a:rPr lang="en-US" sz="1800" baseline="30000" dirty="0"/>
                        <a:t>201</a:t>
                      </a:r>
                      <a:r>
                        <a:rPr lang="en-US" sz="1800" dirty="0"/>
                        <a:t>Tl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</a:t>
                      </a:r>
                    </a:p>
                  </a:txBody>
                  <a:tcPr marL="0" marR="0" marT="0" marB="0"/>
                </a:tc>
              </a:tr>
              <a:tr h="269966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</a:t>
                      </a:r>
                    </a:p>
                  </a:txBody>
                  <a:tcPr marL="0" marR="0" marT="0" marB="0"/>
                </a:tc>
              </a:tr>
              <a:tr h="269966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Perfusion plus PET FDG </a:t>
                      </a:r>
                      <a:r>
                        <a:rPr lang="fr-FR" sz="1800" dirty="0" err="1"/>
                        <a:t>imaging</a:t>
                      </a:r>
                      <a:endParaRPr lang="fr-F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</a:t>
                      </a:r>
                    </a:p>
                  </a:txBody>
                  <a:tcPr marL="0" marR="0" marT="0" marB="0"/>
                </a:tc>
              </a:tr>
              <a:tr h="269966"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Resting </a:t>
                      </a:r>
                      <a:r>
                        <a:rPr lang="en-US" sz="1800" dirty="0" err="1"/>
                        <a:t>sestamibi</a:t>
                      </a:r>
                      <a:r>
                        <a:rPr lang="en-US" sz="1800" dirty="0"/>
                        <a:t> imaging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</a:t>
                      </a:r>
                    </a:p>
                  </a:txBody>
                  <a:tcPr marL="0" marR="0" marT="0" marB="0"/>
                </a:tc>
              </a:tr>
              <a:tr h="269966"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Gated SPECT sestamibi imaging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</a:t>
                      </a:r>
                    </a:p>
                  </a:txBody>
                  <a:tcPr marL="0" marR="0" marT="0" marB="0"/>
                </a:tc>
              </a:tr>
              <a:tr h="539932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/>
                        <a:t>Late </a:t>
                      </a:r>
                      <a:r>
                        <a:rPr lang="en-US" sz="1800" baseline="30000" dirty="0"/>
                        <a:t>201</a:t>
                      </a:r>
                      <a:r>
                        <a:rPr lang="en-US" sz="1800" dirty="0"/>
                        <a:t>Tl redistribution imaging (after stress)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IIb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</a:t>
                      </a:r>
                    </a:p>
                  </a:txBody>
                  <a:tcPr marL="0" marR="0" marT="0" marB="0"/>
                </a:tc>
              </a:tr>
              <a:tr h="269966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Dobutamine RNA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IIb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</a:t>
                      </a:r>
                    </a:p>
                  </a:txBody>
                  <a:tcPr marL="0" marR="0" marT="0" marB="0"/>
                </a:tc>
              </a:tr>
              <a:tr h="269966"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Postexercise</a:t>
                      </a:r>
                      <a:r>
                        <a:rPr lang="en-US" sz="1800" dirty="0"/>
                        <a:t> RNA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IIb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</a:t>
                      </a:r>
                    </a:p>
                  </a:txBody>
                  <a:tcPr marL="0" marR="0" marT="0" marB="0"/>
                </a:tc>
              </a:tr>
              <a:tr h="269966"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err="1"/>
                        <a:t>Postnitroglycerin</a:t>
                      </a:r>
                      <a:r>
                        <a:rPr lang="en-US" sz="1800" dirty="0"/>
                        <a:t> RNA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IIb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C</a:t>
                      </a:r>
                    </a:p>
                  </a:txBody>
                  <a:tcPr marL="0" marR="0" marT="0" marB="0"/>
                </a:tc>
              </a:tr>
              <a:tr h="80989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2. Predicting improvement in heart failure symptoms after revascularization.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Perfusion plus PET FDG </a:t>
                      </a:r>
                      <a:r>
                        <a:rPr lang="fr-FR" sz="1800" dirty="0" err="1"/>
                        <a:t>imaging</a:t>
                      </a:r>
                      <a:endParaRPr lang="fr-F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IIa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</a:t>
                      </a:r>
                    </a:p>
                  </a:txBody>
                  <a:tcPr marL="0" marR="0" marT="0" marB="0"/>
                </a:tc>
              </a:tr>
              <a:tr h="809898">
                <a:tc>
                  <a:txBody>
                    <a:bodyPr/>
                    <a:lstStyle/>
                    <a:p>
                      <a:pPr algn="l"/>
                      <a:r>
                        <a:rPr lang="en-US" sz="1800"/>
                        <a:t>3. Predicting improvement in natural history after revascularization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30000"/>
                        <a:t>201</a:t>
                      </a:r>
                      <a:r>
                        <a:rPr lang="en-US" sz="1800"/>
                        <a:t>Tl imaging (rest-redistribution and stress/redistribution/reinjection)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B</a:t>
                      </a:r>
                    </a:p>
                  </a:txBody>
                  <a:tcPr marL="0" marR="0" marT="0" marB="0"/>
                </a:tc>
              </a:tr>
              <a:tr h="269966">
                <a:tc>
                  <a:txBody>
                    <a:bodyPr/>
                    <a:lstStyle/>
                    <a:p>
                      <a:pPr algn="l"/>
                      <a:endParaRPr lang="en-US" sz="18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/>
                        <a:t>Perfusion plus PET FDG </a:t>
                      </a:r>
                      <a:r>
                        <a:rPr lang="fr-FR" sz="1800" dirty="0" err="1"/>
                        <a:t>imaging</a:t>
                      </a:r>
                      <a:endParaRPr lang="fr-FR" sz="18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09600"/>
            <a:ext cx="91440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Recommendations for the Use of Radionuclide Techniques to Assess Myocardial Viability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62600" y="773668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J Am </a:t>
            </a:r>
            <a:r>
              <a:rPr lang="en-US" dirty="0" err="1" smtClean="0"/>
              <a:t>Coll</a:t>
            </a:r>
            <a:r>
              <a:rPr lang="en-US" dirty="0" smtClean="0"/>
              <a:t> </a:t>
            </a:r>
            <a:r>
              <a:rPr lang="en-US" dirty="0" err="1" smtClean="0"/>
              <a:t>Cardiol</a:t>
            </a:r>
            <a:r>
              <a:rPr lang="en-US" dirty="0" smtClean="0"/>
              <a:t>, 2003; 42:1318-1333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-76200"/>
            <a:ext cx="61665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ACC/AHA/ASNC Guidelines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 Coronary angiography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Useful in imaging Proximal and medium segments of major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epicardial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coronary arteries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Useful in identifying the origin and course of anomalous coronaries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Useful in assessing Bypass graft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patencies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(both Venous and Arterial)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Useful in Plaque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characterisation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of coronary vessel wall</a:t>
            </a:r>
          </a:p>
          <a:p>
            <a:pPr>
              <a:lnSpc>
                <a:spcPct val="90000"/>
              </a:lnSpc>
            </a:pPr>
            <a:endParaRPr lang="en-US" sz="2000" dirty="0" smtClean="0">
              <a:latin typeface="Calibri" pitchFamily="34" charset="0"/>
            </a:endParaRPr>
          </a:p>
          <a:p>
            <a:endParaRPr lang="en-IN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Characterisation of Vessel Wall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54162"/>
            <a:ext cx="83820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Tissues rich in Protons will have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signal.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Calcifications have a low concentration of protons and appear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hypointense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The lipid plaques have both a short T1 and a short T2 and will be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hyperintense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in T1-weighted images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Fibrous plaques have a quite similar signal intensity in T1- and T2-weighted images 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09800" y="685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Onset of severe ischemia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752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aerobic  changes to anaerobic metabolism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619500" y="14097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106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Within seconds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22860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Decrease in the production of high-energy phosphates, namely adenosine </a:t>
            </a:r>
            <a:r>
              <a:rPr lang="en-US" dirty="0" err="1" smtClean="0">
                <a:latin typeface="Calibri" pitchFamily="34" charset="0"/>
              </a:rPr>
              <a:t>triphosphate</a:t>
            </a:r>
            <a:r>
              <a:rPr lang="en-US" dirty="0" smtClean="0">
                <a:latin typeface="Calibri" pitchFamily="34" charset="0"/>
              </a:rPr>
              <a:t> (ATP) and </a:t>
            </a:r>
            <a:r>
              <a:rPr lang="en-US" dirty="0" err="1" smtClean="0">
                <a:latin typeface="Calibri" pitchFamily="34" charset="0"/>
              </a:rPr>
              <a:t>phosphocreatine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PCr</a:t>
            </a:r>
            <a:r>
              <a:rPr lang="en-US" dirty="0" smtClean="0"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33528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 smtClean="0">
                <a:latin typeface="Calibri" pitchFamily="34" charset="0"/>
              </a:rPr>
              <a:t>Ultrastructural</a:t>
            </a:r>
            <a:r>
              <a:rPr lang="en-US" sz="2000" u="sng" dirty="0" smtClean="0">
                <a:latin typeface="Calibri" pitchFamily="34" charset="0"/>
              </a:rPr>
              <a:t> changes  occur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-</a:t>
            </a:r>
          </a:p>
          <a:p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Mitochondrial swelling,</a:t>
            </a:r>
          </a:p>
          <a:p>
            <a:r>
              <a:rPr lang="en-US" sz="2000" dirty="0" smtClean="0">
                <a:latin typeface="Calibri" pitchFamily="34" charset="0"/>
              </a:rPr>
              <a:t>Loosening of intercellular attachments, </a:t>
            </a:r>
          </a:p>
          <a:p>
            <a:r>
              <a:rPr lang="en-US" sz="2000" dirty="0" smtClean="0">
                <a:latin typeface="Calibri" pitchFamily="34" charset="0"/>
              </a:rPr>
              <a:t>The presence of small, lipid-rich amorphous mitochondrial densities, </a:t>
            </a:r>
          </a:p>
          <a:p>
            <a:r>
              <a:rPr lang="en-US" sz="2000" dirty="0" smtClean="0">
                <a:latin typeface="Calibri" pitchFamily="34" charset="0"/>
              </a:rPr>
              <a:t>Dilation of the </a:t>
            </a:r>
            <a:r>
              <a:rPr lang="en-US" sz="2000" dirty="0" err="1" smtClean="0">
                <a:latin typeface="Calibri" pitchFamily="34" charset="0"/>
              </a:rPr>
              <a:t>sarcoplasmic</a:t>
            </a:r>
            <a:r>
              <a:rPr lang="en-US" sz="2000" dirty="0" smtClean="0">
                <a:latin typeface="Calibri" pitchFamily="34" charset="0"/>
              </a:rPr>
              <a:t> reticulum, </a:t>
            </a:r>
          </a:p>
          <a:p>
            <a:r>
              <a:rPr lang="en-US" sz="2000" dirty="0" smtClean="0">
                <a:latin typeface="Calibri" pitchFamily="34" charset="0"/>
              </a:rPr>
              <a:t>Disaggregation of SR </a:t>
            </a:r>
            <a:r>
              <a:rPr lang="en-US" sz="2000" dirty="0" err="1" smtClean="0">
                <a:latin typeface="Calibri" pitchFamily="34" charset="0"/>
              </a:rPr>
              <a:t>polysomes</a:t>
            </a:r>
            <a:r>
              <a:rPr lang="en-US" sz="2000" dirty="0" smtClean="0">
                <a:latin typeface="Calibri" pitchFamily="34" charset="0"/>
              </a:rPr>
              <a:t>, and </a:t>
            </a:r>
          </a:p>
          <a:p>
            <a:r>
              <a:rPr lang="en-US" sz="2000" dirty="0" err="1" smtClean="0">
                <a:latin typeface="Calibri" pitchFamily="34" charset="0"/>
              </a:rPr>
              <a:t>Myofibrillar</a:t>
            </a:r>
            <a:r>
              <a:rPr lang="en-US" sz="2000" dirty="0" smtClean="0">
                <a:latin typeface="Calibri" pitchFamily="34" charset="0"/>
              </a:rPr>
              <a:t> relaxation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MR Coronary angiography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000" b="1" u="sng" dirty="0" smtClean="0">
                <a:solidFill>
                  <a:schemeClr val="tx1"/>
                </a:solidFill>
                <a:latin typeface="Calibri" pitchFamily="34" charset="0"/>
              </a:rPr>
              <a:t>Limitations: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small arterial size (&lt;5mm) </a:t>
            </a:r>
          </a:p>
          <a:p>
            <a:pPr eaLnBrk="1" hangingPunct="1"/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tortuosity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complex anatomy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cardiac and respiratory motion 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Mainly for assessing Proximal diameter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stenosis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and to rule out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multivessel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CAD</a:t>
            </a:r>
          </a:p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At present assessment for surgical planning is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3D MR </a:t>
            </a:r>
            <a:r>
              <a:rPr lang="en-US" dirty="0" err="1" smtClean="0"/>
              <a:t>angio</a:t>
            </a:r>
            <a:endParaRPr lang="en-US" dirty="0" smtClean="0"/>
          </a:p>
        </p:txBody>
      </p:sp>
      <p:pic>
        <p:nvPicPr>
          <p:cNvPr id="1003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1" y="1905000"/>
            <a:ext cx="67056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3D MRA of LIMA</a:t>
            </a:r>
          </a:p>
        </p:txBody>
      </p:sp>
      <p:pic>
        <p:nvPicPr>
          <p:cNvPr id="10137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7124" y="1600200"/>
            <a:ext cx="6527751" cy="4525963"/>
          </a:xfrm>
        </p:spPr>
      </p:pic>
      <p:sp>
        <p:nvSpPr>
          <p:cNvPr id="1013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Feasibility of MR coronary angio</a:t>
            </a:r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752600"/>
            <a:ext cx="7162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Impact of Revascularization on LV Function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4162"/>
            <a:ext cx="8305800" cy="4525963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Studies shows LV ejection fraction improves significantly (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ie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≥ 5%) after revascularization in 60% of patients (range 38% to 88%).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To predict  5% improvement in LVEF, at least  25% of LV should be viable using DSE and ≈38% using conventional nuclear medicine and PET.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In </a:t>
            </a:r>
            <a:r>
              <a:rPr lang="en-US" sz="2000" dirty="0" err="1" smtClean="0">
                <a:solidFill>
                  <a:schemeClr val="tx1"/>
                </a:solidFill>
              </a:rPr>
              <a:t>dyskinetic</a:t>
            </a:r>
            <a:r>
              <a:rPr lang="en-US" sz="2000" dirty="0" smtClean="0">
                <a:solidFill>
                  <a:schemeClr val="tx1"/>
                </a:solidFill>
              </a:rPr>
              <a:t> and </a:t>
            </a:r>
            <a:r>
              <a:rPr lang="en-US" sz="2000" dirty="0" err="1" smtClean="0">
                <a:solidFill>
                  <a:schemeClr val="tx1"/>
                </a:solidFill>
              </a:rPr>
              <a:t>akinetic</a:t>
            </a:r>
            <a:r>
              <a:rPr lang="en-US" sz="2000" dirty="0" smtClean="0">
                <a:solidFill>
                  <a:schemeClr val="tx1"/>
                </a:solidFill>
              </a:rPr>
              <a:t> segments, absence of scar or a </a:t>
            </a:r>
            <a:r>
              <a:rPr lang="en-US" sz="2000" dirty="0" err="1" smtClean="0">
                <a:solidFill>
                  <a:schemeClr val="tx1"/>
                </a:solidFill>
              </a:rPr>
              <a:t>transmural</a:t>
            </a:r>
            <a:r>
              <a:rPr lang="en-US" sz="2000" dirty="0" smtClean="0">
                <a:solidFill>
                  <a:schemeClr val="tx1"/>
                </a:solidFill>
              </a:rPr>
              <a:t> extension of scar of &lt;25% have  PPV of 88% and NPV 89% for functional recovery.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Treatment and Survival Rates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Meta-analysis that pooled data of 3,088 pts from 24 studies demonstrated improved survival after revascularization in pts with hibernation.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Revascularization resulted in 79.6% reduction in mortality (16%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vs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3.2%)</a:t>
            </a:r>
          </a:p>
          <a:p>
            <a:endParaRPr 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In  absence of hibernation, no significant difference in mortality with revascularization (7.7% 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</a:rPr>
              <a:t>vs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> 6.2%).</a:t>
            </a: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dconsult.com/books/bbmapAsset?appID=MDC&amp;isbn=978-1-4377-0398-6&amp;eid=4-u1.0-B978-1-4377-0398-6..00017-2..f017-042-9781437703986&amp;assetType=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04800"/>
            <a:ext cx="7924800" cy="4724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62000" y="5221069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Meta-analysis demonstrating outcome of patients with ischemic left ventricular dysfunction after viability testing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15000" y="6096000"/>
            <a:ext cx="3103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J Am </a:t>
            </a:r>
            <a:r>
              <a:rPr lang="en-US" i="1" dirty="0" err="1" smtClean="0"/>
              <a:t>Coll</a:t>
            </a:r>
            <a:r>
              <a:rPr lang="en-US" i="1" dirty="0" smtClean="0"/>
              <a:t> </a:t>
            </a:r>
            <a:r>
              <a:rPr lang="en-US" i="1" dirty="0" err="1" smtClean="0"/>
              <a:t>Cardiol</a:t>
            </a:r>
            <a:r>
              <a:rPr lang="en-US" i="1" dirty="0" smtClean="0"/>
              <a:t> 39:1151, 2002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Summary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Stunning and hibernation are 2 causes for LV dysfunction.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Calibri" pitchFamily="34" charset="0"/>
              </a:rPr>
              <a:t>Both conditions  imply presence of viable myocardium and are reversible.</a:t>
            </a:r>
            <a:endParaRPr lang="en-US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6670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52400"/>
            <a:ext cx="86868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264384"/>
            <a:ext cx="6477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within 1 min of acute onset</a:t>
            </a:r>
          </a:p>
          <a:p>
            <a:pPr algn="ctr"/>
            <a:endParaRPr lang="en-US" sz="2000" dirty="0" smtClean="0">
              <a:latin typeface="Calibri" pitchFamily="34" charset="0"/>
            </a:endParaRPr>
          </a:p>
          <a:p>
            <a:pPr algn="ctr"/>
            <a:endParaRPr lang="en-US" sz="2000" dirty="0" smtClean="0">
              <a:latin typeface="Calibri" pitchFamily="34" charset="0"/>
            </a:endParaRPr>
          </a:p>
          <a:p>
            <a:pPr algn="ctr"/>
            <a:r>
              <a:rPr lang="en-US" sz="2000" dirty="0" smtClean="0">
                <a:latin typeface="Calibri" pitchFamily="34" charset="0"/>
              </a:rPr>
              <a:t>The myocardium is functionally sensitive to ischemia and will exhibit marked contractile dysfunction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4153694" y="1866106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57200" y="358140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Calibri" pitchFamily="34" charset="0"/>
              </a:rPr>
              <a:t>HOWEVER,  these </a:t>
            </a:r>
            <a:r>
              <a:rPr lang="en-US" sz="2000" dirty="0" err="1" smtClean="0">
                <a:latin typeface="Calibri" pitchFamily="34" charset="0"/>
              </a:rPr>
              <a:t>ultrastructural</a:t>
            </a:r>
            <a:r>
              <a:rPr lang="en-US" sz="2000" dirty="0" smtClean="0">
                <a:latin typeface="Calibri" pitchFamily="34" charset="0"/>
              </a:rPr>
              <a:t> defects are entirely reversible if reperfusion occurs within 20–40 min.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667000"/>
            <a:ext cx="5715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THANK   YOU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3706</TotalTime>
  <Words>3809</Words>
  <Application>Microsoft Office PowerPoint</Application>
  <PresentationFormat>On-screen Show (4:3)</PresentationFormat>
  <Paragraphs>582</Paragraphs>
  <Slides>90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Technic</vt:lpstr>
      <vt:lpstr>Myocardial stunning and hibernation</vt:lpstr>
      <vt:lpstr>Slide 2</vt:lpstr>
      <vt:lpstr>Slide 3</vt:lpstr>
      <vt:lpstr>Slide 4</vt:lpstr>
      <vt:lpstr>Slide 5</vt:lpstr>
      <vt:lpstr>Slide 6</vt:lpstr>
      <vt:lpstr>THE MYOCARDIAL RESPONSE TO ISCHEMIC INJURY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Features of stunning</vt:lpstr>
      <vt:lpstr>Clinical Relevance</vt:lpstr>
      <vt:lpstr>Slide 18</vt:lpstr>
      <vt:lpstr>Slide 19</vt:lpstr>
      <vt:lpstr>Slide 20</vt:lpstr>
      <vt:lpstr>Slide 21</vt:lpstr>
      <vt:lpstr>Mechanism of hibernation</vt:lpstr>
      <vt:lpstr>Natural history of hibernation</vt:lpstr>
      <vt:lpstr>Slide 24</vt:lpstr>
      <vt:lpstr>IDENTIFYING VIABLE MYOCARDIUM</vt:lpstr>
      <vt:lpstr>Slide 26</vt:lpstr>
      <vt:lpstr>Characteristics of dysfunctional but viable  myocardium</vt:lpstr>
      <vt:lpstr>ECG </vt:lpstr>
      <vt:lpstr>Slide 29</vt:lpstr>
      <vt:lpstr>Slide 30</vt:lpstr>
      <vt:lpstr>Stress Echo Interpretation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Single Photon Emission Computed Tomography</vt:lpstr>
      <vt:lpstr>Slide 40</vt:lpstr>
      <vt:lpstr>SPECT</vt:lpstr>
      <vt:lpstr>Slide 42</vt:lpstr>
      <vt:lpstr>Slide 43</vt:lpstr>
      <vt:lpstr>Slide 44</vt:lpstr>
      <vt:lpstr>Slide 45</vt:lpstr>
      <vt:lpstr>201Tl reinjection </vt:lpstr>
      <vt:lpstr>99mTc-sestamibi and tetrofosmin </vt:lpstr>
      <vt:lpstr>Slide 48</vt:lpstr>
      <vt:lpstr>Slide 49</vt:lpstr>
      <vt:lpstr>Slide 50</vt:lpstr>
      <vt:lpstr>Slide 51</vt:lpstr>
      <vt:lpstr>Positron emission tomography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SPECT VS FDG PET</vt:lpstr>
      <vt:lpstr>Magnetic resonance Imaging</vt:lpstr>
      <vt:lpstr>Magnetic resonance imaging</vt:lpstr>
      <vt:lpstr>Slide 63</vt:lpstr>
      <vt:lpstr>Contractile reserve (DS MRI)</vt:lpstr>
      <vt:lpstr> DE MRI </vt:lpstr>
      <vt:lpstr>Type I pattern (hypo)</vt:lpstr>
      <vt:lpstr>Recovery after Revasc. Depends on transmural extension</vt:lpstr>
      <vt:lpstr>DE MRI compared to DSE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MR Coronary angiography</vt:lpstr>
      <vt:lpstr>Characterisation of Vessel Wall</vt:lpstr>
      <vt:lpstr>MR Coronary angiography</vt:lpstr>
      <vt:lpstr>3D MR angio</vt:lpstr>
      <vt:lpstr>3D MRA of LIMA</vt:lpstr>
      <vt:lpstr>Feasibility of MR coronary angio</vt:lpstr>
      <vt:lpstr>Impact of Revascularization on LV Function</vt:lpstr>
      <vt:lpstr>Treatment and Survival Rates</vt:lpstr>
      <vt:lpstr>Slide 86</vt:lpstr>
      <vt:lpstr>Slide 87</vt:lpstr>
      <vt:lpstr>Summary</vt:lpstr>
      <vt:lpstr>Slide 89</vt:lpstr>
      <vt:lpstr>Slide 90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Sony</cp:lastModifiedBy>
  <cp:revision>326</cp:revision>
  <dcterms:created xsi:type="dcterms:W3CDTF">2011-03-25T16:41:13Z</dcterms:created>
  <dcterms:modified xsi:type="dcterms:W3CDTF">2016-04-26T02:54:48Z</dcterms:modified>
</cp:coreProperties>
</file>